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1386800" cy="30279975"/>
  <p:notesSz cx="9931400" cy="14363700"/>
  <p:defaultTextStyle>
    <a:defPPr>
      <a:defRPr lang="it-IT"/>
    </a:defPPr>
    <a:lvl1pPr marL="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8F2B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2466" y="-210"/>
      </p:cViewPr>
      <p:guideLst>
        <p:guide orient="horz" pos="9537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04010" y="9406420"/>
            <a:ext cx="18178780" cy="6490568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08020" y="17158652"/>
            <a:ext cx="14970760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5505430" y="1212606"/>
            <a:ext cx="4812030" cy="2583610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069341" y="1212606"/>
            <a:ext cx="14079643" cy="2583610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89410" y="19457690"/>
            <a:ext cx="18178780" cy="6013939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89410" y="12833949"/>
            <a:ext cx="18178780" cy="6623742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16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23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48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6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80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97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69340" y="7065331"/>
            <a:ext cx="9445837" cy="19983383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871623" y="7065331"/>
            <a:ext cx="9445837" cy="19983383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9340" y="6777950"/>
            <a:ext cx="9449551" cy="2824727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69340" y="9602678"/>
            <a:ext cx="9449551" cy="17446034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10864198" y="6777950"/>
            <a:ext cx="9453263" cy="2824727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10864198" y="9602678"/>
            <a:ext cx="9453263" cy="17446034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9341" y="1205592"/>
            <a:ext cx="7036110" cy="5130773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61645" y="1205595"/>
            <a:ext cx="11955815" cy="25843119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69341" y="6336368"/>
            <a:ext cx="7036110" cy="20712346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91963" y="21195983"/>
            <a:ext cx="12832080" cy="2502306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191963" y="2705572"/>
            <a:ext cx="12832080" cy="18167985"/>
          </a:xfrm>
        </p:spPr>
        <p:txBody>
          <a:bodyPr/>
          <a:lstStyle>
            <a:lvl1pPr marL="0" indent="0">
              <a:buNone/>
              <a:defRPr sz="10300"/>
            </a:lvl1pPr>
            <a:lvl2pPr marL="1476162" indent="0">
              <a:buNone/>
              <a:defRPr sz="9000"/>
            </a:lvl2pPr>
            <a:lvl3pPr marL="2952323" indent="0">
              <a:buNone/>
              <a:defRPr sz="7700"/>
            </a:lvl3pPr>
            <a:lvl4pPr marL="4428485" indent="0">
              <a:buNone/>
              <a:defRPr sz="6500"/>
            </a:lvl4pPr>
            <a:lvl5pPr marL="5904647" indent="0">
              <a:buNone/>
              <a:defRPr sz="6500"/>
            </a:lvl5pPr>
            <a:lvl6pPr marL="7380808" indent="0">
              <a:buNone/>
              <a:defRPr sz="6500"/>
            </a:lvl6pPr>
            <a:lvl7pPr marL="8856970" indent="0">
              <a:buNone/>
              <a:defRPr sz="6500"/>
            </a:lvl7pPr>
            <a:lvl8pPr marL="10333131" indent="0">
              <a:buNone/>
              <a:defRPr sz="6500"/>
            </a:lvl8pPr>
            <a:lvl9pPr marL="11809293" indent="0">
              <a:buNone/>
              <a:defRPr sz="65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191963" y="23698289"/>
            <a:ext cx="12832080" cy="3553689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069340" y="1212604"/>
            <a:ext cx="19248120" cy="5046663"/>
          </a:xfrm>
          <a:prstGeom prst="rect">
            <a:avLst/>
          </a:prstGeom>
        </p:spPr>
        <p:txBody>
          <a:bodyPr vert="horz" lIns="295232" tIns="147616" rIns="295232" bIns="147616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9340" y="7065331"/>
            <a:ext cx="19248120" cy="19983383"/>
          </a:xfrm>
          <a:prstGeom prst="rect">
            <a:avLst/>
          </a:prstGeom>
        </p:spPr>
        <p:txBody>
          <a:bodyPr vert="horz" lIns="295232" tIns="147616" rIns="295232" bIns="147616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1069340" y="28065054"/>
            <a:ext cx="4990254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7307157" y="28065054"/>
            <a:ext cx="6772487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5327207" y="28065054"/>
            <a:ext cx="4990254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52323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7121" indent="-1107121" algn="l" defTabSz="2952323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763" indent="-922601" algn="l" defTabSz="2952323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9040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6566" indent="-738081" algn="l" defTabSz="2952323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727" indent="-738081" algn="l" defTabSz="2952323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889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5051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1212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737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pn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magine 42" descr="imx.png"/>
          <p:cNvPicPr>
            <a:picLocks noChangeAspect="1"/>
          </p:cNvPicPr>
          <p:nvPr/>
        </p:nvPicPr>
        <p:blipFill>
          <a:blip r:embed="rId2" cstate="print"/>
          <a:srcRect l="7516" r="14150"/>
          <a:stretch>
            <a:fillRect/>
          </a:stretch>
        </p:blipFill>
        <p:spPr>
          <a:xfrm>
            <a:off x="0" y="3402683"/>
            <a:ext cx="21386800" cy="26889668"/>
          </a:xfrm>
          <a:prstGeom prst="rect">
            <a:avLst/>
          </a:prstGeom>
        </p:spPr>
      </p:pic>
      <p:sp>
        <p:nvSpPr>
          <p:cNvPr id="152" name="Rettangolo 151"/>
          <p:cNvSpPr/>
          <p:nvPr/>
        </p:nvSpPr>
        <p:spPr>
          <a:xfrm>
            <a:off x="0" y="0"/>
            <a:ext cx="21386800" cy="340268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9" name="Rettangolo 158"/>
          <p:cNvSpPr/>
          <p:nvPr/>
        </p:nvSpPr>
        <p:spPr>
          <a:xfrm>
            <a:off x="2613325" y="-80627"/>
            <a:ext cx="15064851" cy="1683110"/>
          </a:xfrm>
          <a:prstGeom prst="rect">
            <a:avLst/>
          </a:prstGeom>
        </p:spPr>
        <p:txBody>
          <a:bodyPr wrap="square" lIns="295232" tIns="147616" rIns="295232" bIns="147616">
            <a:spAutoFit/>
          </a:bodyPr>
          <a:lstStyle/>
          <a:p>
            <a:r>
              <a:rPr lang="it-IT" sz="9000" b="1" cap="all" dirty="0" smtClean="0">
                <a:solidFill>
                  <a:srgbClr val="218F2B"/>
                </a:solidFill>
              </a:rPr>
              <a:t>FACEB Project</a:t>
            </a:r>
          </a:p>
        </p:txBody>
      </p:sp>
      <p:sp>
        <p:nvSpPr>
          <p:cNvPr id="2052" name="AutoShape 4" descr="Risultati immagini per unipg"/>
          <p:cNvSpPr>
            <a:spLocks noChangeAspect="1" noChangeArrowheads="1"/>
          </p:cNvSpPr>
          <p:nvPr/>
        </p:nvSpPr>
        <p:spPr bwMode="auto">
          <a:xfrm>
            <a:off x="363873" y="-637842"/>
            <a:ext cx="712894" cy="1345782"/>
          </a:xfrm>
          <a:prstGeom prst="rect">
            <a:avLst/>
          </a:prstGeom>
          <a:noFill/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4" name="Picture 6" descr="http://upload.wikimedia.org/wikipedia/it/archive/4/48/20131121183647!Logo_Universit%C3%A0_di_Perugi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61338" y="720080"/>
            <a:ext cx="1873222" cy="1890515"/>
          </a:xfrm>
          <a:prstGeom prst="rect">
            <a:avLst/>
          </a:prstGeom>
          <a:noFill/>
        </p:spPr>
      </p:pic>
      <p:pic>
        <p:nvPicPr>
          <p:cNvPr id="151" name="Picture 2"/>
          <p:cNvPicPr>
            <a:picLocks noChangeAspect="1" noChangeArrowheads="1"/>
          </p:cNvPicPr>
          <p:nvPr/>
        </p:nvPicPr>
        <p:blipFill>
          <a:blip r:embed="rId4" cstate="print"/>
          <a:srcRect l="42912" t="30400" r="43398" b="36000"/>
          <a:stretch>
            <a:fillRect/>
          </a:stretch>
        </p:blipFill>
        <p:spPr bwMode="auto">
          <a:xfrm>
            <a:off x="418060" y="234331"/>
            <a:ext cx="2138436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Users\Petrozzi\AppData\Local\Microsoft\Windows\Temporary Internet Files\Content.Outlook\ZR8W19C3\Logo Ciriaf tracciati 100-70-0-40_2013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61752" y="715094"/>
            <a:ext cx="4968552" cy="1895501"/>
          </a:xfrm>
          <a:prstGeom prst="rect">
            <a:avLst/>
          </a:prstGeom>
          <a:noFill/>
        </p:spPr>
      </p:pic>
      <p:cxnSp>
        <p:nvCxnSpPr>
          <p:cNvPr id="165" name="Connettore 2 164"/>
          <p:cNvCxnSpPr/>
          <p:nvPr/>
        </p:nvCxnSpPr>
        <p:spPr>
          <a:xfrm>
            <a:off x="8605168" y="10387459"/>
            <a:ext cx="3312368" cy="295232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CasellaDiTesto 153"/>
          <p:cNvSpPr txBox="1"/>
          <p:nvPr/>
        </p:nvSpPr>
        <p:spPr>
          <a:xfrm>
            <a:off x="612280" y="3978747"/>
            <a:ext cx="8928992" cy="7879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5400" dirty="0" smtClean="0">
                <a:solidFill>
                  <a:srgbClr val="218F2B"/>
                </a:solidFill>
              </a:rPr>
              <a:t>1. </a:t>
            </a:r>
            <a:r>
              <a:rPr lang="it-IT" sz="5400" dirty="0" err="1" smtClean="0">
                <a:solidFill>
                  <a:srgbClr val="218F2B"/>
                </a:solidFill>
              </a:rPr>
              <a:t>Vegetable</a:t>
            </a:r>
            <a:r>
              <a:rPr lang="it-IT" sz="5400" dirty="0" smtClean="0">
                <a:solidFill>
                  <a:srgbClr val="218F2B"/>
                </a:solidFill>
              </a:rPr>
              <a:t> Oil </a:t>
            </a:r>
            <a:r>
              <a:rPr lang="it-IT" sz="5400" dirty="0" err="1" smtClean="0">
                <a:solidFill>
                  <a:srgbClr val="218F2B"/>
                </a:solidFill>
              </a:rPr>
              <a:t>milling</a:t>
            </a:r>
            <a:r>
              <a:rPr lang="it-IT" sz="5400" dirty="0" smtClean="0">
                <a:solidFill>
                  <a:srgbClr val="218F2B"/>
                </a:solidFill>
              </a:rPr>
              <a:t> </a:t>
            </a:r>
            <a:r>
              <a:rPr lang="it-IT" sz="5400" dirty="0" err="1" smtClean="0">
                <a:solidFill>
                  <a:srgbClr val="218F2B"/>
                </a:solidFill>
              </a:rPr>
              <a:t>plant</a:t>
            </a:r>
            <a:endParaRPr lang="it-IT" sz="5400" dirty="0" smtClean="0">
              <a:solidFill>
                <a:srgbClr val="218F2B"/>
              </a:solidFill>
            </a:endParaRPr>
          </a:p>
          <a:p>
            <a:r>
              <a:rPr lang="it-IT" sz="5200" dirty="0" err="1" smtClean="0"/>
              <a:t>Milling</a:t>
            </a:r>
            <a:r>
              <a:rPr lang="it-IT" sz="5200" dirty="0" smtClean="0"/>
              <a:t> </a:t>
            </a:r>
            <a:r>
              <a:rPr lang="it-IT" sz="5200" dirty="0" err="1" smtClean="0"/>
              <a:t>Capacity</a:t>
            </a:r>
            <a:r>
              <a:rPr lang="it-IT" sz="5200" dirty="0" smtClean="0"/>
              <a:t>:</a:t>
            </a:r>
          </a:p>
          <a:p>
            <a:r>
              <a:rPr lang="it-IT" sz="5200" dirty="0" smtClean="0"/>
              <a:t>300 kg </a:t>
            </a:r>
            <a:r>
              <a:rPr lang="it-IT" sz="5200" dirty="0" err="1" smtClean="0"/>
              <a:t>seeds</a:t>
            </a:r>
            <a:r>
              <a:rPr lang="it-IT" sz="5200" dirty="0" smtClean="0"/>
              <a:t>/h</a:t>
            </a:r>
          </a:p>
          <a:p>
            <a:r>
              <a:rPr lang="it-IT" sz="5200" dirty="0" err="1" smtClean="0"/>
              <a:t>Seeds</a:t>
            </a:r>
            <a:r>
              <a:rPr lang="it-IT" sz="5200" dirty="0" smtClean="0"/>
              <a:t>: </a:t>
            </a:r>
            <a:r>
              <a:rPr lang="it-IT" sz="5200" dirty="0" err="1" smtClean="0"/>
              <a:t>sunflower</a:t>
            </a:r>
            <a:r>
              <a:rPr lang="it-IT" sz="5200" dirty="0" smtClean="0"/>
              <a:t>,</a:t>
            </a:r>
          </a:p>
          <a:p>
            <a:r>
              <a:rPr lang="it-IT" sz="5200" dirty="0" err="1" smtClean="0"/>
              <a:t>cardoon</a:t>
            </a:r>
            <a:r>
              <a:rPr lang="it-IT" sz="5200" dirty="0" smtClean="0"/>
              <a:t>, rape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163" name="Immagine 162" descr="im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840" y="5058867"/>
            <a:ext cx="6524168" cy="489654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68" name="Immagine 10" descr="DSCN0062.JPG"/>
          <p:cNvPicPr>
            <a:picLocks noChangeAspect="1"/>
          </p:cNvPicPr>
          <p:nvPr/>
        </p:nvPicPr>
        <p:blipFill>
          <a:blip r:embed="rId7" cstate="print"/>
          <a:srcRect t="8571" r="7915" b="5714"/>
          <a:stretch>
            <a:fillRect/>
          </a:stretch>
        </p:blipFill>
        <p:spPr bwMode="auto">
          <a:xfrm>
            <a:off x="6758948" y="10315451"/>
            <a:ext cx="3017400" cy="216024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9" name="Immagine 6" descr="DSCN0054.JPG"/>
          <p:cNvPicPr>
            <a:picLocks noChangeAspect="1"/>
          </p:cNvPicPr>
          <p:nvPr/>
        </p:nvPicPr>
        <p:blipFill>
          <a:blip r:embed="rId8" cstate="print"/>
          <a:srcRect r="15016"/>
          <a:stretch>
            <a:fillRect/>
          </a:stretch>
        </p:blipFill>
        <p:spPr bwMode="auto">
          <a:xfrm flipH="1">
            <a:off x="828304" y="8155211"/>
            <a:ext cx="4536504" cy="349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2" name="Connettore 2 171"/>
          <p:cNvCxnSpPr/>
          <p:nvPr/>
        </p:nvCxnSpPr>
        <p:spPr>
          <a:xfrm flipH="1">
            <a:off x="13285688" y="7867179"/>
            <a:ext cx="3528392" cy="4608512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CasellaDiTesto 156"/>
          <p:cNvSpPr txBox="1"/>
          <p:nvPr/>
        </p:nvSpPr>
        <p:spPr>
          <a:xfrm>
            <a:off x="12853640" y="4338787"/>
            <a:ext cx="6336704" cy="41242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5400" dirty="0" smtClean="0">
                <a:solidFill>
                  <a:srgbClr val="218F2B"/>
                </a:solidFill>
              </a:rPr>
              <a:t>2. </a:t>
            </a:r>
            <a:r>
              <a:rPr lang="it-IT" sz="5400" dirty="0" err="1" smtClean="0">
                <a:solidFill>
                  <a:srgbClr val="218F2B"/>
                </a:solidFill>
              </a:rPr>
              <a:t>Trigeneration</a:t>
            </a:r>
            <a:r>
              <a:rPr lang="it-IT" sz="5400" dirty="0" smtClean="0">
                <a:solidFill>
                  <a:srgbClr val="218F2B"/>
                </a:solidFill>
              </a:rPr>
              <a:t> </a:t>
            </a:r>
            <a:r>
              <a:rPr lang="it-IT" sz="5400" dirty="0" err="1" smtClean="0">
                <a:solidFill>
                  <a:srgbClr val="218F2B"/>
                </a:solidFill>
              </a:rPr>
              <a:t>plant</a:t>
            </a:r>
            <a:endParaRPr lang="it-IT" sz="5400" dirty="0" smtClean="0">
              <a:solidFill>
                <a:srgbClr val="218F2B"/>
              </a:solidFill>
            </a:endParaRPr>
          </a:p>
          <a:p>
            <a:r>
              <a:rPr lang="it-IT" sz="5200" dirty="0" err="1" smtClean="0"/>
              <a:t>Power</a:t>
            </a:r>
            <a:r>
              <a:rPr lang="it-IT" sz="5200" dirty="0" smtClean="0"/>
              <a:t>: 100 kW</a:t>
            </a:r>
          </a:p>
          <a:p>
            <a:r>
              <a:rPr lang="it-IT" sz="5200" dirty="0" err="1" smtClean="0"/>
              <a:t>Heat</a:t>
            </a:r>
            <a:r>
              <a:rPr lang="it-IT" sz="5200" dirty="0" smtClean="0"/>
              <a:t>: 150 kW</a:t>
            </a:r>
          </a:p>
          <a:p>
            <a:r>
              <a:rPr lang="it-IT" sz="5200" dirty="0" err="1" smtClean="0"/>
              <a:t>Cooling</a:t>
            </a:r>
            <a:r>
              <a:rPr lang="it-IT" sz="5200" dirty="0" smtClean="0"/>
              <a:t>: 120 kW</a:t>
            </a:r>
          </a:p>
          <a:p>
            <a:r>
              <a:rPr lang="it-IT" sz="5200" dirty="0" err="1" smtClean="0"/>
              <a:t>Fuel</a:t>
            </a:r>
            <a:r>
              <a:rPr lang="it-IT" sz="5200" dirty="0" smtClean="0"/>
              <a:t>: </a:t>
            </a:r>
            <a:r>
              <a:rPr lang="it-IT" sz="5200" dirty="0" err="1" smtClean="0"/>
              <a:t>vegetable</a:t>
            </a:r>
            <a:r>
              <a:rPr lang="it-IT" sz="5200" dirty="0" smtClean="0"/>
              <a:t> oil</a:t>
            </a:r>
            <a:endParaRPr lang="it-IT" sz="5200" dirty="0"/>
          </a:p>
        </p:txBody>
      </p:sp>
      <p:pic>
        <p:nvPicPr>
          <p:cNvPr id="167" name="Immagine 12" descr="IMG_1805.jpg"/>
          <p:cNvPicPr>
            <a:picLocks noChangeAspect="1"/>
          </p:cNvPicPr>
          <p:nvPr/>
        </p:nvPicPr>
        <p:blipFill>
          <a:blip r:embed="rId9" cstate="print"/>
          <a:srcRect t="8818" r="18665"/>
          <a:stretch>
            <a:fillRect/>
          </a:stretch>
        </p:blipFill>
        <p:spPr bwMode="auto">
          <a:xfrm>
            <a:off x="17822192" y="5418907"/>
            <a:ext cx="3293840" cy="4924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76" name="Connettore 2 175"/>
          <p:cNvCxnSpPr/>
          <p:nvPr/>
        </p:nvCxnSpPr>
        <p:spPr>
          <a:xfrm flipH="1" flipV="1">
            <a:off x="13861752" y="15428019"/>
            <a:ext cx="2448272" cy="360040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CasellaDiTesto 155"/>
          <p:cNvSpPr txBox="1"/>
          <p:nvPr/>
        </p:nvSpPr>
        <p:spPr>
          <a:xfrm>
            <a:off x="11629504" y="20994696"/>
            <a:ext cx="9289032" cy="43704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218F2B"/>
                </a:solidFill>
              </a:rPr>
              <a:t>4. </a:t>
            </a:r>
            <a:r>
              <a:rPr lang="it-IT" dirty="0" err="1" smtClean="0">
                <a:solidFill>
                  <a:srgbClr val="218F2B"/>
                </a:solidFill>
              </a:rPr>
              <a:t>Historic</a:t>
            </a:r>
            <a:r>
              <a:rPr lang="it-IT" dirty="0" smtClean="0">
                <a:solidFill>
                  <a:srgbClr val="218F2B"/>
                </a:solidFill>
              </a:rPr>
              <a:t> building </a:t>
            </a:r>
          </a:p>
          <a:p>
            <a:r>
              <a:rPr lang="it-IT" dirty="0" err="1" smtClean="0">
                <a:solidFill>
                  <a:srgbClr val="218F2B"/>
                </a:solidFill>
              </a:rPr>
              <a:t>refurbishment</a:t>
            </a:r>
            <a:endParaRPr lang="it-IT" dirty="0" smtClean="0">
              <a:solidFill>
                <a:srgbClr val="218F2B"/>
              </a:solidFill>
            </a:endParaRPr>
          </a:p>
          <a:p>
            <a:r>
              <a:rPr lang="it-IT" sz="5400" dirty="0" smtClean="0"/>
              <a:t>The first </a:t>
            </a:r>
            <a:r>
              <a:rPr lang="it-IT" sz="5400" dirty="0" err="1" smtClean="0"/>
              <a:t>historic</a:t>
            </a:r>
            <a:r>
              <a:rPr lang="it-IT" sz="5400" dirty="0" smtClean="0"/>
              <a:t> LEED </a:t>
            </a:r>
            <a:r>
              <a:rPr lang="it-IT" sz="5400" dirty="0" err="1" smtClean="0"/>
              <a:t>certified</a:t>
            </a:r>
            <a:r>
              <a:rPr lang="it-IT" sz="5400" dirty="0" smtClean="0"/>
              <a:t> building in the world. </a:t>
            </a:r>
            <a:r>
              <a:rPr lang="it-IT" sz="5400" dirty="0" err="1" smtClean="0"/>
              <a:t>Objective</a:t>
            </a:r>
            <a:r>
              <a:rPr lang="it-IT" sz="5400" dirty="0" smtClean="0"/>
              <a:t>: LEED </a:t>
            </a:r>
            <a:r>
              <a:rPr lang="it-IT" sz="5400" dirty="0" err="1" smtClean="0"/>
              <a:t>Gold</a:t>
            </a:r>
            <a:r>
              <a:rPr lang="it-IT" sz="5400" dirty="0" smtClean="0"/>
              <a:t> rating  &gt; 60 </a:t>
            </a:r>
            <a:r>
              <a:rPr lang="it-IT" sz="5400" dirty="0" err="1" smtClean="0"/>
              <a:t>points</a:t>
            </a:r>
            <a:endParaRPr lang="it-IT" sz="5400" dirty="0"/>
          </a:p>
        </p:txBody>
      </p:sp>
      <p:cxnSp>
        <p:nvCxnSpPr>
          <p:cNvPr id="179" name="Connettore 2 178"/>
          <p:cNvCxnSpPr/>
          <p:nvPr/>
        </p:nvCxnSpPr>
        <p:spPr>
          <a:xfrm flipV="1">
            <a:off x="6300912" y="19244443"/>
            <a:ext cx="2808312" cy="5760640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CasellaDiTesto 160"/>
          <p:cNvSpPr txBox="1"/>
          <p:nvPr/>
        </p:nvSpPr>
        <p:spPr>
          <a:xfrm>
            <a:off x="396256" y="24625293"/>
            <a:ext cx="8424936" cy="412420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5400" dirty="0" smtClean="0">
                <a:solidFill>
                  <a:srgbClr val="218F2B"/>
                </a:solidFill>
              </a:rPr>
              <a:t>2. </a:t>
            </a:r>
            <a:r>
              <a:rPr lang="it-IT" sz="5400" dirty="0" err="1" smtClean="0">
                <a:solidFill>
                  <a:srgbClr val="218F2B"/>
                </a:solidFill>
              </a:rPr>
              <a:t>Micro-biogas</a:t>
            </a:r>
            <a:r>
              <a:rPr lang="it-IT" sz="5400" dirty="0" smtClean="0">
                <a:solidFill>
                  <a:srgbClr val="218F2B"/>
                </a:solidFill>
              </a:rPr>
              <a:t> </a:t>
            </a:r>
            <a:r>
              <a:rPr lang="it-IT" sz="5400" dirty="0" err="1" smtClean="0">
                <a:solidFill>
                  <a:srgbClr val="218F2B"/>
                </a:solidFill>
              </a:rPr>
              <a:t>plant</a:t>
            </a:r>
            <a:endParaRPr lang="it-IT" sz="5400" dirty="0" smtClean="0">
              <a:solidFill>
                <a:srgbClr val="218F2B"/>
              </a:solidFill>
            </a:endParaRPr>
          </a:p>
          <a:p>
            <a:r>
              <a:rPr lang="it-IT" sz="5200" dirty="0" err="1" smtClean="0"/>
              <a:t>Power</a:t>
            </a:r>
            <a:r>
              <a:rPr lang="it-IT" sz="5200" dirty="0" smtClean="0"/>
              <a:t>: 30 kW</a:t>
            </a:r>
          </a:p>
          <a:p>
            <a:r>
              <a:rPr lang="it-IT" sz="5200" dirty="0" err="1" smtClean="0"/>
              <a:t>Heat</a:t>
            </a:r>
            <a:r>
              <a:rPr lang="it-IT" sz="5200" dirty="0" smtClean="0"/>
              <a:t>: 50 kW</a:t>
            </a:r>
          </a:p>
          <a:p>
            <a:r>
              <a:rPr lang="it-IT" sz="5200" dirty="0" err="1" smtClean="0"/>
              <a:t>Waste</a:t>
            </a:r>
            <a:r>
              <a:rPr lang="it-IT" sz="5200" dirty="0" smtClean="0"/>
              <a:t>: </a:t>
            </a:r>
            <a:r>
              <a:rPr lang="it-IT" sz="5200" dirty="0" err="1" smtClean="0"/>
              <a:t>sewage</a:t>
            </a:r>
            <a:r>
              <a:rPr lang="it-IT" sz="5200" dirty="0" smtClean="0"/>
              <a:t> </a:t>
            </a:r>
            <a:r>
              <a:rPr lang="it-IT" sz="5200" dirty="0" err="1" smtClean="0"/>
              <a:t>slurry</a:t>
            </a:r>
            <a:r>
              <a:rPr lang="it-IT" sz="5200" dirty="0" smtClean="0"/>
              <a:t>, </a:t>
            </a:r>
            <a:r>
              <a:rPr lang="it-IT" sz="5200" dirty="0" err="1" smtClean="0"/>
              <a:t>organic</a:t>
            </a:r>
            <a:r>
              <a:rPr lang="it-IT" sz="5200" dirty="0" smtClean="0"/>
              <a:t> </a:t>
            </a:r>
            <a:r>
              <a:rPr lang="it-IT" sz="5200" dirty="0" err="1" smtClean="0"/>
              <a:t>fraction</a:t>
            </a:r>
            <a:r>
              <a:rPr lang="it-IT" sz="5200" dirty="0" smtClean="0"/>
              <a:t> </a:t>
            </a:r>
            <a:r>
              <a:rPr lang="it-IT" sz="5200" dirty="0" err="1" smtClean="0"/>
              <a:t>of</a:t>
            </a:r>
            <a:r>
              <a:rPr lang="it-IT" sz="5200" dirty="0" smtClean="0"/>
              <a:t> </a:t>
            </a:r>
            <a:r>
              <a:rPr lang="it-IT" sz="5200" dirty="0" err="1" smtClean="0"/>
              <a:t>waste</a:t>
            </a:r>
            <a:r>
              <a:rPr lang="it-IT" sz="5200" dirty="0" smtClean="0"/>
              <a:t>, </a:t>
            </a:r>
            <a:r>
              <a:rPr lang="it-IT" sz="5200" dirty="0" err="1" smtClean="0"/>
              <a:t>pruning</a:t>
            </a:r>
            <a:endParaRPr lang="it-IT" sz="5200" dirty="0"/>
          </a:p>
        </p:txBody>
      </p:sp>
      <p:sp>
        <p:nvSpPr>
          <p:cNvPr id="181" name="CasellaDiTesto 180"/>
          <p:cNvSpPr txBox="1"/>
          <p:nvPr/>
        </p:nvSpPr>
        <p:spPr>
          <a:xfrm>
            <a:off x="2844528" y="1166367"/>
            <a:ext cx="10801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 smtClean="0">
                <a:solidFill>
                  <a:srgbClr val="218F2B"/>
                </a:solidFill>
              </a:rPr>
              <a:t>Prof. Franco Cotana, Gianluca Cavalaglio, Alessandro Petrozzi, Valentina Coccia, Anna Laura Pisello</a:t>
            </a:r>
            <a:endParaRPr lang="it-IT" sz="4800" dirty="0">
              <a:solidFill>
                <a:srgbClr val="218F2B"/>
              </a:solidFill>
            </a:endParaRPr>
          </a:p>
        </p:txBody>
      </p:sp>
      <p:pic>
        <p:nvPicPr>
          <p:cNvPr id="24" name="Immagine 23"/>
          <p:cNvPicPr/>
          <p:nvPr/>
        </p:nvPicPr>
        <p:blipFill>
          <a:blip r:embed="rId10" cstate="print"/>
          <a:srcRect l="5296" t="10451" r="12617" b="8189"/>
          <a:stretch>
            <a:fillRect/>
          </a:stretch>
        </p:blipFill>
        <p:spPr bwMode="auto">
          <a:xfrm>
            <a:off x="15661952" y="16724163"/>
            <a:ext cx="5400600" cy="3128764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5" name="Immagine 24" descr="F:\DOTTORATO Ing Energetica\PROGETTO 2 LEED\FOTO\Biagiotti maggio2015\IMG_20150309_132322.jpg"/>
          <p:cNvPicPr/>
          <p:nvPr/>
        </p:nvPicPr>
        <p:blipFill>
          <a:blip r:embed="rId11" cstate="print"/>
          <a:srcRect t="2599"/>
          <a:stretch>
            <a:fillRect/>
          </a:stretch>
        </p:blipFill>
        <p:spPr bwMode="auto">
          <a:xfrm>
            <a:off x="13861752" y="26229219"/>
            <a:ext cx="3672408" cy="2664296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6" name="Immagine 25" descr="F:\DOTTORATO Ing Energetica\Tesi Valeria Berellini\foto\Caiotti\Cernita materiali\foto coppi tegole\P1020172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174003" y="26301227"/>
            <a:ext cx="3399717" cy="259228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7" name="Immagine 26" descr="F:\DOTTORATO Ing Energetica\PROGETTO 2 LEED\FOTO\Biagiotti maggio2015\IMG_20150312_100244.jpg"/>
          <p:cNvPicPr/>
          <p:nvPr/>
        </p:nvPicPr>
        <p:blipFill>
          <a:blip r:embed="rId13" cstate="print"/>
          <a:srcRect t="2835"/>
          <a:stretch>
            <a:fillRect/>
          </a:stretch>
        </p:blipFill>
        <p:spPr bwMode="auto">
          <a:xfrm>
            <a:off x="15661952" y="12979747"/>
            <a:ext cx="5328592" cy="328149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8" name="Immagine 27" descr="F:\DOTTORATO Ing Energetica\PROGETTO 2 LEED\FOTO\Biagiotti maggio2015\IMG_20150213_163337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822192" y="26229219"/>
            <a:ext cx="3234033" cy="259228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" name="Picture 2" descr="http://2.bp.blogspot.com/-v4IS8-yNzUM/TVhdN8MWgPI/AAAAAAAAAco/azTFnEdJiYQ/s1600/LEED+Gold+plaque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0184" y="20180547"/>
            <a:ext cx="2592288" cy="259228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CasellaDiTesto 29"/>
          <p:cNvSpPr txBox="1"/>
          <p:nvPr/>
        </p:nvSpPr>
        <p:spPr>
          <a:xfrm>
            <a:off x="396256" y="29209710"/>
            <a:ext cx="20522280" cy="9079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5300" dirty="0" smtClean="0"/>
              <a:t>CIRIAF - University </a:t>
            </a:r>
            <a:r>
              <a:rPr lang="it-IT" sz="5300" dirty="0" err="1" smtClean="0"/>
              <a:t>of</a:t>
            </a:r>
            <a:r>
              <a:rPr lang="it-IT" sz="5300" dirty="0" smtClean="0"/>
              <a:t> Perugia, Via </a:t>
            </a:r>
            <a:r>
              <a:rPr lang="it-IT" sz="5300" dirty="0" smtClean="0"/>
              <a:t>G. Duranti</a:t>
            </a:r>
            <a:r>
              <a:rPr lang="it-IT" sz="5300" dirty="0" smtClean="0"/>
              <a:t>, Perugia -  </a:t>
            </a:r>
            <a:r>
              <a:rPr lang="it-IT" sz="5300" dirty="0" smtClean="0"/>
              <a:t>cotana@crbnet.it</a:t>
            </a:r>
            <a:endParaRPr lang="it-IT" sz="5300" dirty="0"/>
          </a:p>
        </p:txBody>
      </p:sp>
      <p:pic>
        <p:nvPicPr>
          <p:cNvPr id="170" name="Immagine 8" descr="DSCN0058.JPG"/>
          <p:cNvPicPr>
            <a:picLocks noChangeAspect="1"/>
          </p:cNvPicPr>
          <p:nvPr/>
        </p:nvPicPr>
        <p:blipFill>
          <a:blip r:embed="rId16" cstate="print"/>
          <a:srcRect l="16118" t="5983" b="14919"/>
          <a:stretch>
            <a:fillRect/>
          </a:stretch>
        </p:blipFill>
        <p:spPr bwMode="auto">
          <a:xfrm>
            <a:off x="3492600" y="10315451"/>
            <a:ext cx="2952328" cy="22322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3" name="Immagine 32" descr="DSC04014"/>
          <p:cNvPicPr/>
          <p:nvPr/>
        </p:nvPicPr>
        <p:blipFill>
          <a:blip r:embed="rId17" cstate="print"/>
          <a:srcRect b="5017"/>
          <a:stretch>
            <a:fillRect/>
          </a:stretch>
        </p:blipFill>
        <p:spPr bwMode="auto">
          <a:xfrm>
            <a:off x="396256" y="21116651"/>
            <a:ext cx="3960440" cy="3024336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4" name="Immagine 33" descr="C:\Users\Petrozzi\Desktop\FOTO\S.Angelo\nuovo impianto\DSCN1268.JPG"/>
          <p:cNvPicPr/>
          <p:nvPr/>
        </p:nvPicPr>
        <p:blipFill>
          <a:blip r:embed="rId18" cstate="print"/>
          <a:srcRect l="11136" t="1563" r="2663" b="3597"/>
          <a:stretch>
            <a:fillRect/>
          </a:stretch>
        </p:blipFill>
        <p:spPr bwMode="auto">
          <a:xfrm>
            <a:off x="4716736" y="21116651"/>
            <a:ext cx="4032448" cy="3022111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6256" y="12631310"/>
            <a:ext cx="7344816" cy="84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SimSun" pitchFamily="2" charset="-122"/>
                <a:cs typeface="Times New Roman" pitchFamily="18" charset="0"/>
              </a:rPr>
              <a:t>The X century fortress, located in S. </a:t>
            </a:r>
            <a:r>
              <a:rPr lang="en-US" sz="3600" dirty="0" err="1" smtClean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A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SimSun" pitchFamily="2" charset="-122"/>
                <a:cs typeface="Times New Roman" pitchFamily="18" charset="0"/>
              </a:rPr>
              <a:t>pollinare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SimSun" pitchFamily="2" charset="-122"/>
                <a:cs typeface="Times New Roman" pitchFamily="18" charset="0"/>
              </a:rPr>
              <a:t> di </a:t>
            </a:r>
            <a:r>
              <a:rPr lang="en-US" sz="3600" dirty="0" err="1" smtClean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M</a:t>
            </a:r>
            <a:r>
              <a:rPr kumimoji="0" lang="en-US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SimSun" pitchFamily="2" charset="-122"/>
                <a:cs typeface="Times New Roman" pitchFamily="18" charset="0"/>
              </a:rPr>
              <a:t>arsciano</a:t>
            </a:r>
            <a:r>
              <a:rPr lang="en-US" sz="3600" dirty="0" smtClean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, Perugia, Italy, represents a smart best practice of integration between historic building and Renewable Energies. The milling plant produces oil from cardoon seeds and the </a:t>
            </a:r>
            <a:r>
              <a:rPr lang="en-US" sz="3600" dirty="0" err="1" smtClean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trigeneration</a:t>
            </a:r>
            <a:r>
              <a:rPr lang="en-US" sz="3600" dirty="0" smtClean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 plant  provides the energy supply for the utilities: power, heating, and cooling. All the residues produced by human activities are disposed through the mini biogas plant for their energy enhancement. The offices are located in a LEED certificated building, the first historic one in the world. 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cxnSp>
        <p:nvCxnSpPr>
          <p:cNvPr id="35" name="Connettore 2 34"/>
          <p:cNvCxnSpPr/>
          <p:nvPr/>
        </p:nvCxnSpPr>
        <p:spPr>
          <a:xfrm>
            <a:off x="7597056" y="14779947"/>
            <a:ext cx="4392488" cy="2808312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213</Words>
  <Application>Microsoft Office PowerPoint</Application>
  <PresentationFormat>Personalizzato</PresentationFormat>
  <Paragraphs>23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Coccia</dc:creator>
  <cp:lastModifiedBy>Petrozzi</cp:lastModifiedBy>
  <cp:revision>43</cp:revision>
  <dcterms:created xsi:type="dcterms:W3CDTF">2015-06-05T07:39:43Z</dcterms:created>
  <dcterms:modified xsi:type="dcterms:W3CDTF">2015-06-26T07:07:15Z</dcterms:modified>
</cp:coreProperties>
</file>