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6" r:id="rId2"/>
  </p:sldIdLst>
  <p:sldSz cx="21386800" cy="30279975"/>
  <p:notesSz cx="6858000" cy="9144000"/>
  <p:defaultTextStyle>
    <a:defPPr>
      <a:defRPr lang="es-ES"/>
    </a:defPPr>
    <a:lvl1pPr marL="0" algn="l" defTabSz="2952323" rtl="0" eaLnBrk="1" latinLnBrk="0" hangingPunct="1">
      <a:defRPr sz="5800" kern="1200">
        <a:solidFill>
          <a:schemeClr val="tx1"/>
        </a:solidFill>
        <a:latin typeface="+mn-lt"/>
        <a:ea typeface="+mn-ea"/>
        <a:cs typeface="+mn-cs"/>
      </a:defRPr>
    </a:lvl1pPr>
    <a:lvl2pPr marL="1476162" algn="l" defTabSz="2952323" rtl="0" eaLnBrk="1" latinLnBrk="0" hangingPunct="1">
      <a:defRPr sz="5800" kern="1200">
        <a:solidFill>
          <a:schemeClr val="tx1"/>
        </a:solidFill>
        <a:latin typeface="+mn-lt"/>
        <a:ea typeface="+mn-ea"/>
        <a:cs typeface="+mn-cs"/>
      </a:defRPr>
    </a:lvl2pPr>
    <a:lvl3pPr marL="2952323" algn="l" defTabSz="2952323" rtl="0" eaLnBrk="1" latinLnBrk="0" hangingPunct="1">
      <a:defRPr sz="5800" kern="1200">
        <a:solidFill>
          <a:schemeClr val="tx1"/>
        </a:solidFill>
        <a:latin typeface="+mn-lt"/>
        <a:ea typeface="+mn-ea"/>
        <a:cs typeface="+mn-cs"/>
      </a:defRPr>
    </a:lvl3pPr>
    <a:lvl4pPr marL="4428485" algn="l" defTabSz="2952323" rtl="0" eaLnBrk="1" latinLnBrk="0" hangingPunct="1">
      <a:defRPr sz="5800" kern="1200">
        <a:solidFill>
          <a:schemeClr val="tx1"/>
        </a:solidFill>
        <a:latin typeface="+mn-lt"/>
        <a:ea typeface="+mn-ea"/>
        <a:cs typeface="+mn-cs"/>
      </a:defRPr>
    </a:lvl4pPr>
    <a:lvl5pPr marL="5904647" algn="l" defTabSz="2952323" rtl="0" eaLnBrk="1" latinLnBrk="0" hangingPunct="1">
      <a:defRPr sz="5800" kern="1200">
        <a:solidFill>
          <a:schemeClr val="tx1"/>
        </a:solidFill>
        <a:latin typeface="+mn-lt"/>
        <a:ea typeface="+mn-ea"/>
        <a:cs typeface="+mn-cs"/>
      </a:defRPr>
    </a:lvl5pPr>
    <a:lvl6pPr marL="7380808" algn="l" defTabSz="2952323" rtl="0" eaLnBrk="1" latinLnBrk="0" hangingPunct="1">
      <a:defRPr sz="5800" kern="1200">
        <a:solidFill>
          <a:schemeClr val="tx1"/>
        </a:solidFill>
        <a:latin typeface="+mn-lt"/>
        <a:ea typeface="+mn-ea"/>
        <a:cs typeface="+mn-cs"/>
      </a:defRPr>
    </a:lvl6pPr>
    <a:lvl7pPr marL="8856970" algn="l" defTabSz="2952323" rtl="0" eaLnBrk="1" latinLnBrk="0" hangingPunct="1">
      <a:defRPr sz="5800" kern="1200">
        <a:solidFill>
          <a:schemeClr val="tx1"/>
        </a:solidFill>
        <a:latin typeface="+mn-lt"/>
        <a:ea typeface="+mn-ea"/>
        <a:cs typeface="+mn-cs"/>
      </a:defRPr>
    </a:lvl7pPr>
    <a:lvl8pPr marL="10333131" algn="l" defTabSz="2952323" rtl="0" eaLnBrk="1" latinLnBrk="0" hangingPunct="1">
      <a:defRPr sz="5800" kern="1200">
        <a:solidFill>
          <a:schemeClr val="tx1"/>
        </a:solidFill>
        <a:latin typeface="+mn-lt"/>
        <a:ea typeface="+mn-ea"/>
        <a:cs typeface="+mn-cs"/>
      </a:defRPr>
    </a:lvl8pPr>
    <a:lvl9pPr marL="11809293" algn="l" defTabSz="2952323" rtl="0" eaLnBrk="1" latinLnBrk="0" hangingPunct="1">
      <a:defRPr sz="5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6010" autoAdjust="0"/>
    <p:restoredTop sz="94660"/>
  </p:normalViewPr>
  <p:slideViewPr>
    <p:cSldViewPr>
      <p:cViewPr>
        <p:scale>
          <a:sx n="50" d="100"/>
          <a:sy n="50" d="100"/>
        </p:scale>
        <p:origin x="-1368" y="-72"/>
      </p:cViewPr>
      <p:guideLst>
        <p:guide orient="horz" pos="9537"/>
        <p:guide pos="6736"/>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D:\PM_Documents\01-Docs%20LNEG\01-projectos\00_poster%20setplan%202015%20DGEG\C&#243;pia%20de%20Dados%20solar%20XXI.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D:\Dropbox%20Sync\Dropbox\UrBiLCA\solar%20XXI%20LCA%20output\solar%20xxi%20lca%20output.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C:\Users\paulo.partidario\SkyDrive\Documents\solar%20XXI%20LCA%20output\Isolamentos%20LCIA.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C:\Users\paulo.partidario\SkyDrive\Documents\solar%20XXI%20LCA%20output\Isolamentos%20LCIA.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C:\Users\paulo.partidario\SkyDrive\Documents\solar%20XXI%20LCA%20output\Isolamentos%20LCIA.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D:\PM_Documents\01-Docs%20LNEG\01-projectos\00_poster%20setplan%202015%20DGEG\LCIA%20export\poster%20heat%20comparison%20CO2.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D:\PM_Documents\01-Docs%20LNEG\01-projectos\00_poster%20setplan%202015%20DGEG\LCIA%20export\poster%20heat%20comparison%20CED.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D:\PM_Documents\01-Docs%20LNEG\01-projectos\00_poster%20setplan%202015%20DGEG\LCIA%20export\poster%20heat%20comparison%20Recipe%20Endpoint%20HA.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D:\PM_Documents\01-Docs%20LNEG\01-projectos\00_poster%20setplan%202015%20DGEG\LCIA%20export\Poster%20electricity%20comparison%20CED.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D:\PM_Documents\01-Docs%20LNEG\01-projectos\00_poster%20setplan%202015%20DGEG\LCIA%20export\Poster%20electricity%20comparison%20Recipe%20endpoint%20HA.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D:\PM_Documents\01-Docs%20LNEG\01-projectos\00_poster%20setplan%202015%20DGEG\LCIA%20export\Poster%20electricity%20comparison%20CO2.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D:\PM_Documents\01-Docs%20LNEG\01-projectos\00_poster%20setplan%202015%20DGEG\C&#243;pia%20de%20Dados%20solar%20XXI.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D:\Dropbox%20Sync\Dropbox\UrBiLCA\solar%20XXI%20LCA%20output\solar%20xxi%20isolation%20sensitivity%20check.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pt-P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a:pPr>
            <a:r>
              <a:rPr lang="en-US" sz="1400" dirty="0" smtClean="0"/>
              <a:t>NZEB use phase energy </a:t>
            </a:r>
            <a:r>
              <a:rPr lang="en-US" sz="1400" dirty="0"/>
              <a:t>flows (GJ/m2)</a:t>
            </a:r>
          </a:p>
        </c:rich>
      </c:tx>
      <c:layout/>
      <c:overlay val="0"/>
    </c:title>
    <c:autoTitleDeleted val="0"/>
    <c:plotArea>
      <c:layout/>
      <c:barChart>
        <c:barDir val="bar"/>
        <c:grouping val="stacked"/>
        <c:varyColors val="0"/>
        <c:ser>
          <c:idx val="0"/>
          <c:order val="0"/>
          <c:tx>
            <c:strRef>
              <c:f>Plan3!$X$2</c:f>
              <c:strCache>
                <c:ptCount val="1"/>
                <c:pt idx="0">
                  <c:v>Electricity</c:v>
                </c:pt>
              </c:strCache>
            </c:strRef>
          </c:tx>
          <c:invertIfNegative val="0"/>
          <c:dLbls>
            <c:txPr>
              <a:bodyPr/>
              <a:lstStyle/>
              <a:p>
                <a:pPr>
                  <a:defRPr sz="1100"/>
                </a:pPr>
                <a:endParaRPr lang="pt-PT"/>
              </a:p>
            </c:txPr>
            <c:dLblPos val="inEnd"/>
            <c:showLegendKey val="0"/>
            <c:showVal val="1"/>
            <c:showCatName val="0"/>
            <c:showSerName val="0"/>
            <c:showPercent val="0"/>
            <c:showBubbleSize val="0"/>
            <c:showLeaderLines val="0"/>
          </c:dLbls>
          <c:cat>
            <c:strRef>
              <c:f>Plan3!$W$3:$W$4</c:f>
              <c:strCache>
                <c:ptCount val="2"/>
                <c:pt idx="0">
                  <c:v>Energy consumption</c:v>
                </c:pt>
                <c:pt idx="1">
                  <c:v>Energy production</c:v>
                </c:pt>
              </c:strCache>
            </c:strRef>
          </c:cat>
          <c:val>
            <c:numRef>
              <c:f>Plan3!$X$3:$X$4</c:f>
              <c:numCache>
                <c:formatCode>General</c:formatCode>
                <c:ptCount val="2"/>
                <c:pt idx="0">
                  <c:v>15.5</c:v>
                </c:pt>
              </c:numCache>
            </c:numRef>
          </c:val>
        </c:ser>
        <c:ser>
          <c:idx val="1"/>
          <c:order val="1"/>
          <c:tx>
            <c:strRef>
              <c:f>Plan3!$Y$2</c:f>
              <c:strCache>
                <c:ptCount val="1"/>
                <c:pt idx="0">
                  <c:v>Natura gas</c:v>
                </c:pt>
              </c:strCache>
            </c:strRef>
          </c:tx>
          <c:invertIfNegative val="0"/>
          <c:dLbls>
            <c:txPr>
              <a:bodyPr/>
              <a:lstStyle/>
              <a:p>
                <a:pPr>
                  <a:defRPr sz="1100"/>
                </a:pPr>
                <a:endParaRPr lang="pt-PT"/>
              </a:p>
            </c:txPr>
            <c:dLblPos val="inEnd"/>
            <c:showLegendKey val="0"/>
            <c:showVal val="1"/>
            <c:showCatName val="0"/>
            <c:showSerName val="0"/>
            <c:showPercent val="0"/>
            <c:showBubbleSize val="0"/>
            <c:showLeaderLines val="0"/>
          </c:dLbls>
          <c:cat>
            <c:strRef>
              <c:f>Plan3!$W$3:$W$4</c:f>
              <c:strCache>
                <c:ptCount val="2"/>
                <c:pt idx="0">
                  <c:v>Energy consumption</c:v>
                </c:pt>
                <c:pt idx="1">
                  <c:v>Energy production</c:v>
                </c:pt>
              </c:strCache>
            </c:strRef>
          </c:cat>
          <c:val>
            <c:numRef>
              <c:f>Plan3!$Y$3:$Y$4</c:f>
              <c:numCache>
                <c:formatCode>General</c:formatCode>
                <c:ptCount val="2"/>
                <c:pt idx="0">
                  <c:v>6.7</c:v>
                </c:pt>
              </c:numCache>
            </c:numRef>
          </c:val>
        </c:ser>
        <c:ser>
          <c:idx val="2"/>
          <c:order val="2"/>
          <c:tx>
            <c:strRef>
              <c:f>Plan3!$Z$2</c:f>
              <c:strCache>
                <c:ptCount val="1"/>
                <c:pt idx="0">
                  <c:v>PV system</c:v>
                </c:pt>
              </c:strCache>
            </c:strRef>
          </c:tx>
          <c:invertIfNegative val="0"/>
          <c:dLbls>
            <c:txPr>
              <a:bodyPr/>
              <a:lstStyle/>
              <a:p>
                <a:pPr>
                  <a:defRPr sz="1100"/>
                </a:pPr>
                <a:endParaRPr lang="pt-PT"/>
              </a:p>
            </c:txPr>
            <c:dLblPos val="inEnd"/>
            <c:showLegendKey val="0"/>
            <c:showVal val="1"/>
            <c:showCatName val="0"/>
            <c:showSerName val="0"/>
            <c:showPercent val="0"/>
            <c:showBubbleSize val="0"/>
            <c:showLeaderLines val="0"/>
          </c:dLbls>
          <c:cat>
            <c:strRef>
              <c:f>Plan3!$W$3:$W$4</c:f>
              <c:strCache>
                <c:ptCount val="2"/>
                <c:pt idx="0">
                  <c:v>Energy consumption</c:v>
                </c:pt>
                <c:pt idx="1">
                  <c:v>Energy production</c:v>
                </c:pt>
              </c:strCache>
            </c:strRef>
          </c:cat>
          <c:val>
            <c:numRef>
              <c:f>Plan3!$Z$3:$Z$4</c:f>
              <c:numCache>
                <c:formatCode>General</c:formatCode>
                <c:ptCount val="2"/>
                <c:pt idx="1">
                  <c:v>16.2</c:v>
                </c:pt>
              </c:numCache>
            </c:numRef>
          </c:val>
        </c:ser>
        <c:dLbls>
          <c:showLegendKey val="0"/>
          <c:showVal val="0"/>
          <c:showCatName val="0"/>
          <c:showSerName val="0"/>
          <c:showPercent val="0"/>
          <c:showBubbleSize val="0"/>
        </c:dLbls>
        <c:gapWidth val="150"/>
        <c:overlap val="100"/>
        <c:axId val="75811456"/>
        <c:axId val="76890496"/>
      </c:barChart>
      <c:catAx>
        <c:axId val="75811456"/>
        <c:scaling>
          <c:orientation val="minMax"/>
        </c:scaling>
        <c:delete val="0"/>
        <c:axPos val="l"/>
        <c:majorTickMark val="out"/>
        <c:minorTickMark val="none"/>
        <c:tickLblPos val="nextTo"/>
        <c:txPr>
          <a:bodyPr/>
          <a:lstStyle/>
          <a:p>
            <a:pPr>
              <a:defRPr sz="1100"/>
            </a:pPr>
            <a:endParaRPr lang="pt-PT"/>
          </a:p>
        </c:txPr>
        <c:crossAx val="76890496"/>
        <c:crosses val="autoZero"/>
        <c:auto val="1"/>
        <c:lblAlgn val="ctr"/>
        <c:lblOffset val="100"/>
        <c:noMultiLvlLbl val="0"/>
      </c:catAx>
      <c:valAx>
        <c:axId val="76890496"/>
        <c:scaling>
          <c:orientation val="minMax"/>
        </c:scaling>
        <c:delete val="0"/>
        <c:axPos val="b"/>
        <c:majorGridlines/>
        <c:numFmt formatCode="General" sourceLinked="1"/>
        <c:majorTickMark val="out"/>
        <c:minorTickMark val="none"/>
        <c:tickLblPos val="nextTo"/>
        <c:txPr>
          <a:bodyPr/>
          <a:lstStyle/>
          <a:p>
            <a:pPr>
              <a:defRPr sz="1200"/>
            </a:pPr>
            <a:endParaRPr lang="pt-PT"/>
          </a:p>
        </c:txPr>
        <c:crossAx val="75811456"/>
        <c:crosses val="autoZero"/>
        <c:crossBetween val="between"/>
      </c:valAx>
    </c:plotArea>
    <c:legend>
      <c:legendPos val="r"/>
      <c:legendEntry>
        <c:idx val="1"/>
        <c:txPr>
          <a:bodyPr/>
          <a:lstStyle/>
          <a:p>
            <a:pPr>
              <a:defRPr sz="1200"/>
            </a:pPr>
            <a:endParaRPr lang="pt-PT"/>
          </a:p>
        </c:txPr>
      </c:legendEntry>
      <c:layout/>
      <c:overlay val="0"/>
      <c:txPr>
        <a:bodyPr/>
        <a:lstStyle/>
        <a:p>
          <a:pPr>
            <a:defRPr sz="1200"/>
          </a:pPr>
          <a:endParaRPr lang="pt-PT"/>
        </a:p>
      </c:txPr>
    </c:legend>
    <c:plotVisOnly val="1"/>
    <c:dispBlanksAs val="gap"/>
    <c:showDLblsOverMax val="0"/>
  </c:chart>
  <c:spPr>
    <a:ln>
      <a:solidFill>
        <a:schemeClr val="bg1">
          <a:lumMod val="65000"/>
        </a:schemeClr>
      </a:solidFill>
    </a:ln>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pt-P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Sheet3!$M$12</c:f>
              <c:strCache>
                <c:ptCount val="1"/>
                <c:pt idx="0">
                  <c:v>Current conditions</c:v>
                </c:pt>
              </c:strCache>
            </c:strRef>
          </c:tx>
          <c:invertIfNegative val="0"/>
          <c:dLbls>
            <c:txPr>
              <a:bodyPr/>
              <a:lstStyle/>
              <a:p>
                <a:pPr>
                  <a:defRPr sz="1200"/>
                </a:pPr>
                <a:endParaRPr lang="pt-PT"/>
              </a:p>
            </c:txPr>
            <c:dLblPos val="outEnd"/>
            <c:showLegendKey val="0"/>
            <c:showVal val="1"/>
            <c:showCatName val="0"/>
            <c:showSerName val="0"/>
            <c:showPercent val="0"/>
            <c:showBubbleSize val="0"/>
            <c:showLeaderLines val="0"/>
          </c:dLbls>
          <c:cat>
            <c:strRef>
              <c:f>Sheet3!$N$4:$R$4</c:f>
              <c:strCache>
                <c:ptCount val="5"/>
                <c:pt idx="0">
                  <c:v>Structural elements (H+V)</c:v>
                </c:pt>
                <c:pt idx="1">
                  <c:v>Walls</c:v>
                </c:pt>
                <c:pt idx="2">
                  <c:v>Windows</c:v>
                </c:pt>
                <c:pt idx="3">
                  <c:v>Wood components</c:v>
                </c:pt>
                <c:pt idx="4">
                  <c:v>Energy equipment</c:v>
                </c:pt>
              </c:strCache>
            </c:strRef>
          </c:cat>
          <c:val>
            <c:numRef>
              <c:f>Sheet3!$N$12:$R$12</c:f>
              <c:numCache>
                <c:formatCode>0.0%</c:formatCode>
                <c:ptCount val="5"/>
                <c:pt idx="0">
                  <c:v>0.53680277435823498</c:v>
                </c:pt>
                <c:pt idx="1">
                  <c:v>6.1523722794895805E-2</c:v>
                </c:pt>
                <c:pt idx="2">
                  <c:v>0.28567576142672152</c:v>
                </c:pt>
                <c:pt idx="3">
                  <c:v>1.0889976034994057E-2</c:v>
                </c:pt>
                <c:pt idx="4">
                  <c:v>0.10510776538515237</c:v>
                </c:pt>
              </c:numCache>
            </c:numRef>
          </c:val>
        </c:ser>
        <c:ser>
          <c:idx val="1"/>
          <c:order val="1"/>
          <c:tx>
            <c:strRef>
              <c:f>Sheet3!$M$24</c:f>
              <c:strCache>
                <c:ptCount val="1"/>
                <c:pt idx="0">
                  <c:v>RES add-on</c:v>
                </c:pt>
              </c:strCache>
            </c:strRef>
          </c:tx>
          <c:invertIfNegative val="0"/>
          <c:dLbls>
            <c:txPr>
              <a:bodyPr/>
              <a:lstStyle/>
              <a:p>
                <a:pPr>
                  <a:defRPr sz="1200"/>
                </a:pPr>
                <a:endParaRPr lang="pt-PT"/>
              </a:p>
            </c:txPr>
            <c:dLblPos val="outEnd"/>
            <c:showLegendKey val="0"/>
            <c:showVal val="1"/>
            <c:showCatName val="0"/>
            <c:showSerName val="0"/>
            <c:showPercent val="0"/>
            <c:showBubbleSize val="0"/>
            <c:showLeaderLines val="0"/>
          </c:dLbls>
          <c:cat>
            <c:strRef>
              <c:f>Sheet3!$N$4:$R$4</c:f>
              <c:strCache>
                <c:ptCount val="5"/>
                <c:pt idx="0">
                  <c:v>Structural elements (H+V)</c:v>
                </c:pt>
                <c:pt idx="1">
                  <c:v>Walls</c:v>
                </c:pt>
                <c:pt idx="2">
                  <c:v>Windows</c:v>
                </c:pt>
                <c:pt idx="3">
                  <c:v>Wood components</c:v>
                </c:pt>
                <c:pt idx="4">
                  <c:v>Energy equipment</c:v>
                </c:pt>
              </c:strCache>
            </c:strRef>
          </c:cat>
          <c:val>
            <c:numRef>
              <c:f>Sheet3!$N$24:$R$24</c:f>
              <c:numCache>
                <c:formatCode>0.0%</c:formatCode>
                <c:ptCount val="5"/>
                <c:pt idx="0">
                  <c:v>0.49696574463558818</c:v>
                </c:pt>
                <c:pt idx="1">
                  <c:v>5.6957944653085152E-2</c:v>
                </c:pt>
                <c:pt idx="2">
                  <c:v>0.26447528642433021</c:v>
                </c:pt>
                <c:pt idx="3">
                  <c:v>1.0081812739818058E-2</c:v>
                </c:pt>
                <c:pt idx="4">
                  <c:v>0.1715192115471755</c:v>
                </c:pt>
              </c:numCache>
            </c:numRef>
          </c:val>
        </c:ser>
        <c:dLbls>
          <c:dLblPos val="outEnd"/>
          <c:showLegendKey val="0"/>
          <c:showVal val="1"/>
          <c:showCatName val="0"/>
          <c:showSerName val="0"/>
          <c:showPercent val="0"/>
          <c:showBubbleSize val="0"/>
        </c:dLbls>
        <c:gapWidth val="150"/>
        <c:axId val="88593920"/>
        <c:axId val="88595456"/>
      </c:barChart>
      <c:catAx>
        <c:axId val="88593920"/>
        <c:scaling>
          <c:orientation val="maxMin"/>
        </c:scaling>
        <c:delete val="0"/>
        <c:axPos val="l"/>
        <c:majorTickMark val="out"/>
        <c:minorTickMark val="none"/>
        <c:tickLblPos val="nextTo"/>
        <c:txPr>
          <a:bodyPr/>
          <a:lstStyle/>
          <a:p>
            <a:pPr>
              <a:defRPr sz="1200"/>
            </a:pPr>
            <a:endParaRPr lang="pt-PT"/>
          </a:p>
        </c:txPr>
        <c:crossAx val="88595456"/>
        <c:crosses val="autoZero"/>
        <c:auto val="1"/>
        <c:lblAlgn val="ctr"/>
        <c:lblOffset val="100"/>
        <c:noMultiLvlLbl val="0"/>
      </c:catAx>
      <c:valAx>
        <c:axId val="88595456"/>
        <c:scaling>
          <c:orientation val="minMax"/>
        </c:scaling>
        <c:delete val="0"/>
        <c:axPos val="t"/>
        <c:majorGridlines/>
        <c:numFmt formatCode="0%" sourceLinked="0"/>
        <c:majorTickMark val="out"/>
        <c:minorTickMark val="none"/>
        <c:tickLblPos val="nextTo"/>
        <c:txPr>
          <a:bodyPr/>
          <a:lstStyle/>
          <a:p>
            <a:pPr>
              <a:defRPr sz="1200"/>
            </a:pPr>
            <a:endParaRPr lang="pt-PT"/>
          </a:p>
        </c:txPr>
        <c:crossAx val="88593920"/>
        <c:crosses val="autoZero"/>
        <c:crossBetween val="between"/>
      </c:valAx>
    </c:plotArea>
    <c:legend>
      <c:legendPos val="b"/>
      <c:layout>
        <c:manualLayout>
          <c:xMode val="edge"/>
          <c:yMode val="edge"/>
          <c:x val="0.31920124817049306"/>
          <c:y val="0.92028262885320433"/>
          <c:w val="0.3970742381281307"/>
          <c:h val="6.9542219667900154E-2"/>
        </c:manualLayout>
      </c:layout>
      <c:overlay val="0"/>
      <c:txPr>
        <a:bodyPr/>
        <a:lstStyle/>
        <a:p>
          <a:pPr>
            <a:defRPr sz="1200"/>
          </a:pPr>
          <a:endParaRPr lang="pt-PT"/>
        </a:p>
      </c:txPr>
    </c:legend>
    <c:plotVisOnly val="1"/>
    <c:dispBlanksAs val="gap"/>
    <c:showDLblsOverMax val="0"/>
  </c:chart>
  <c:spPr>
    <a:ln>
      <a:solidFill>
        <a:schemeClr val="bg1">
          <a:lumMod val="65000"/>
        </a:schemeClr>
      </a:solidFill>
    </a:ln>
  </c:sp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pt-PT"/>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barChart>
        <c:barDir val="bar"/>
        <c:grouping val="clustered"/>
        <c:varyColors val="0"/>
        <c:ser>
          <c:idx val="0"/>
          <c:order val="0"/>
          <c:tx>
            <c:strRef>
              <c:f>Folha1!$A$6</c:f>
              <c:strCache>
                <c:ptCount val="1"/>
                <c:pt idx="0">
                  <c:v>GWP (kg CO2 eq)</c:v>
                </c:pt>
              </c:strCache>
            </c:strRef>
          </c:tx>
          <c:invertIfNegative val="0"/>
          <c:cat>
            <c:strRef>
              <c:f>Folha1!$B$2:$G$2</c:f>
              <c:strCache>
                <c:ptCount val="6"/>
                <c:pt idx="0">
                  <c:v>XPS</c:v>
                </c:pt>
                <c:pt idx="1">
                  <c:v>EPS</c:v>
                </c:pt>
                <c:pt idx="2">
                  <c:v>PUR</c:v>
                </c:pt>
                <c:pt idx="3">
                  <c:v>SW</c:v>
                </c:pt>
                <c:pt idx="4">
                  <c:v>ICB</c:v>
                </c:pt>
                <c:pt idx="5">
                  <c:v>LECA</c:v>
                </c:pt>
              </c:strCache>
            </c:strRef>
          </c:cat>
          <c:val>
            <c:numRef>
              <c:f>Folha1!$B$6:$G$6</c:f>
              <c:numCache>
                <c:formatCode>0.00E+00</c:formatCode>
                <c:ptCount val="6"/>
                <c:pt idx="0">
                  <c:v>4.96</c:v>
                </c:pt>
                <c:pt idx="1">
                  <c:v>2.5</c:v>
                </c:pt>
                <c:pt idx="2">
                  <c:v>3.75</c:v>
                </c:pt>
                <c:pt idx="3">
                  <c:v>19.89</c:v>
                </c:pt>
                <c:pt idx="4">
                  <c:v>-14.34</c:v>
                </c:pt>
                <c:pt idx="5">
                  <c:v>3.02</c:v>
                </c:pt>
              </c:numCache>
            </c:numRef>
          </c:val>
        </c:ser>
        <c:dLbls>
          <c:showLegendKey val="0"/>
          <c:showVal val="0"/>
          <c:showCatName val="0"/>
          <c:showSerName val="0"/>
          <c:showPercent val="0"/>
          <c:showBubbleSize val="0"/>
        </c:dLbls>
        <c:gapWidth val="150"/>
        <c:axId val="88623744"/>
        <c:axId val="88654208"/>
      </c:barChart>
      <c:catAx>
        <c:axId val="88623744"/>
        <c:scaling>
          <c:orientation val="minMax"/>
        </c:scaling>
        <c:delete val="0"/>
        <c:axPos val="l"/>
        <c:majorTickMark val="out"/>
        <c:minorTickMark val="none"/>
        <c:tickLblPos val="nextTo"/>
        <c:crossAx val="88654208"/>
        <c:crosses val="autoZero"/>
        <c:auto val="1"/>
        <c:lblAlgn val="ctr"/>
        <c:lblOffset val="100"/>
        <c:noMultiLvlLbl val="0"/>
      </c:catAx>
      <c:valAx>
        <c:axId val="88654208"/>
        <c:scaling>
          <c:orientation val="minMax"/>
        </c:scaling>
        <c:delete val="0"/>
        <c:axPos val="b"/>
        <c:majorGridlines/>
        <c:numFmt formatCode="#,##0" sourceLinked="0"/>
        <c:majorTickMark val="out"/>
        <c:minorTickMark val="none"/>
        <c:tickLblPos val="nextTo"/>
        <c:crossAx val="88623744"/>
        <c:crosses val="autoZero"/>
        <c:crossBetween val="between"/>
      </c:valAx>
    </c:plotArea>
    <c:plotVisOnly val="1"/>
    <c:dispBlanksAs val="gap"/>
    <c:showDLblsOverMax val="0"/>
  </c:chart>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pt-PT"/>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barChart>
        <c:barDir val="bar"/>
        <c:grouping val="clustered"/>
        <c:varyColors val="0"/>
        <c:ser>
          <c:idx val="0"/>
          <c:order val="0"/>
          <c:tx>
            <c:strRef>
              <c:f>Folha1!$A$9</c:f>
              <c:strCache>
                <c:ptCount val="1"/>
                <c:pt idx="0">
                  <c:v>Human toxicity (kg 1,4-DB eq)</c:v>
                </c:pt>
              </c:strCache>
            </c:strRef>
          </c:tx>
          <c:invertIfNegative val="0"/>
          <c:cat>
            <c:strRef>
              <c:f>Folha1!$B$2:$G$2</c:f>
              <c:strCache>
                <c:ptCount val="6"/>
                <c:pt idx="0">
                  <c:v>XPS</c:v>
                </c:pt>
                <c:pt idx="1">
                  <c:v>EPS</c:v>
                </c:pt>
                <c:pt idx="2">
                  <c:v>PUR</c:v>
                </c:pt>
                <c:pt idx="3">
                  <c:v>SW</c:v>
                </c:pt>
                <c:pt idx="4">
                  <c:v>ICB</c:v>
                </c:pt>
                <c:pt idx="5">
                  <c:v>LECA</c:v>
                </c:pt>
              </c:strCache>
            </c:strRef>
          </c:cat>
          <c:val>
            <c:numRef>
              <c:f>Folha1!$B$9:$G$9</c:f>
              <c:numCache>
                <c:formatCode>0.00E+00</c:formatCode>
                <c:ptCount val="6"/>
                <c:pt idx="0">
                  <c:v>0.53</c:v>
                </c:pt>
                <c:pt idx="1">
                  <c:v>0.21</c:v>
                </c:pt>
                <c:pt idx="2">
                  <c:v>2.42</c:v>
                </c:pt>
                <c:pt idx="3">
                  <c:v>4.7099999999999998E-3</c:v>
                </c:pt>
                <c:pt idx="4">
                  <c:v>0.47</c:v>
                </c:pt>
                <c:pt idx="5">
                  <c:v>2.84</c:v>
                </c:pt>
              </c:numCache>
            </c:numRef>
          </c:val>
        </c:ser>
        <c:dLbls>
          <c:showLegendKey val="0"/>
          <c:showVal val="0"/>
          <c:showCatName val="0"/>
          <c:showSerName val="0"/>
          <c:showPercent val="0"/>
          <c:showBubbleSize val="0"/>
        </c:dLbls>
        <c:gapWidth val="150"/>
        <c:axId val="88682496"/>
        <c:axId val="88684032"/>
      </c:barChart>
      <c:catAx>
        <c:axId val="88682496"/>
        <c:scaling>
          <c:orientation val="minMax"/>
        </c:scaling>
        <c:delete val="0"/>
        <c:axPos val="l"/>
        <c:majorTickMark val="out"/>
        <c:minorTickMark val="none"/>
        <c:tickLblPos val="nextTo"/>
        <c:crossAx val="88684032"/>
        <c:crosses val="autoZero"/>
        <c:auto val="1"/>
        <c:lblAlgn val="ctr"/>
        <c:lblOffset val="100"/>
        <c:noMultiLvlLbl val="0"/>
      </c:catAx>
      <c:valAx>
        <c:axId val="88684032"/>
        <c:scaling>
          <c:orientation val="minMax"/>
        </c:scaling>
        <c:delete val="0"/>
        <c:axPos val="b"/>
        <c:majorGridlines/>
        <c:numFmt formatCode="#,##0" sourceLinked="0"/>
        <c:majorTickMark val="out"/>
        <c:minorTickMark val="none"/>
        <c:tickLblPos val="nextTo"/>
        <c:crossAx val="88682496"/>
        <c:crosses val="autoZero"/>
        <c:crossBetween val="between"/>
      </c:valAx>
    </c:plotArea>
    <c:plotVisOnly val="1"/>
    <c:dispBlanksAs val="gap"/>
    <c:showDLblsOverMax val="0"/>
  </c:chart>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pt-P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tx>
            <c:strRef>
              <c:f>Folha1!$A$3</c:f>
              <c:strCache>
                <c:ptCount val="1"/>
                <c:pt idx="0">
                  <c:v>ADP (kg Sb eq)</c:v>
                </c:pt>
              </c:strCache>
            </c:strRef>
          </c:tx>
          <c:invertIfNegative val="0"/>
          <c:cat>
            <c:strRef>
              <c:f>Folha1!$B$2:$G$2</c:f>
              <c:strCache>
                <c:ptCount val="6"/>
                <c:pt idx="0">
                  <c:v>XPS</c:v>
                </c:pt>
                <c:pt idx="1">
                  <c:v>EPS</c:v>
                </c:pt>
                <c:pt idx="2">
                  <c:v>PUR</c:v>
                </c:pt>
                <c:pt idx="3">
                  <c:v>SW</c:v>
                </c:pt>
                <c:pt idx="4">
                  <c:v>ICB</c:v>
                </c:pt>
                <c:pt idx="5">
                  <c:v>LECA</c:v>
                </c:pt>
              </c:strCache>
            </c:strRef>
          </c:cat>
          <c:val>
            <c:numRef>
              <c:f>Folha1!$B$3:$G$3</c:f>
              <c:numCache>
                <c:formatCode>0.00E+00</c:formatCode>
                <c:ptCount val="6"/>
                <c:pt idx="0">
                  <c:v>4.5999999999999999E-2</c:v>
                </c:pt>
                <c:pt idx="1">
                  <c:v>2.5999999999999999E-2</c:v>
                </c:pt>
                <c:pt idx="2">
                  <c:v>3.7999999999999999E-2</c:v>
                </c:pt>
                <c:pt idx="3">
                  <c:v>0.12</c:v>
                </c:pt>
                <c:pt idx="4">
                  <c:v>1.4E-2</c:v>
                </c:pt>
                <c:pt idx="5">
                  <c:v>0.13</c:v>
                </c:pt>
              </c:numCache>
            </c:numRef>
          </c:val>
        </c:ser>
        <c:ser>
          <c:idx val="1"/>
          <c:order val="1"/>
          <c:tx>
            <c:strRef>
              <c:f>Folha1!$A$4</c:f>
              <c:strCache>
                <c:ptCount val="1"/>
                <c:pt idx="0">
                  <c:v>AP (kg SO2 eq)</c:v>
                </c:pt>
              </c:strCache>
            </c:strRef>
          </c:tx>
          <c:invertIfNegative val="0"/>
          <c:cat>
            <c:strRef>
              <c:f>Folha1!$B$2:$G$2</c:f>
              <c:strCache>
                <c:ptCount val="6"/>
                <c:pt idx="0">
                  <c:v>XPS</c:v>
                </c:pt>
                <c:pt idx="1">
                  <c:v>EPS</c:v>
                </c:pt>
                <c:pt idx="2">
                  <c:v>PUR</c:v>
                </c:pt>
                <c:pt idx="3">
                  <c:v>SW</c:v>
                </c:pt>
                <c:pt idx="4">
                  <c:v>ICB</c:v>
                </c:pt>
                <c:pt idx="5">
                  <c:v>LECA</c:v>
                </c:pt>
              </c:strCache>
            </c:strRef>
          </c:cat>
          <c:val>
            <c:numRef>
              <c:f>Folha1!$B$4:$G$4</c:f>
              <c:numCache>
                <c:formatCode>0.00E+00</c:formatCode>
                <c:ptCount val="6"/>
                <c:pt idx="0">
                  <c:v>1.7999999999999999E-2</c:v>
                </c:pt>
                <c:pt idx="1">
                  <c:v>8.8100000000000001E-3</c:v>
                </c:pt>
                <c:pt idx="2">
                  <c:v>1.6E-2</c:v>
                </c:pt>
                <c:pt idx="3">
                  <c:v>2.8000000000000001E-2</c:v>
                </c:pt>
                <c:pt idx="4">
                  <c:v>3.5000000000000003E-2</c:v>
                </c:pt>
                <c:pt idx="5">
                  <c:v>0.12</c:v>
                </c:pt>
              </c:numCache>
            </c:numRef>
          </c:val>
        </c:ser>
        <c:ser>
          <c:idx val="2"/>
          <c:order val="2"/>
          <c:tx>
            <c:strRef>
              <c:f>Folha1!$A$10</c:f>
              <c:strCache>
                <c:ptCount val="1"/>
                <c:pt idx="0">
                  <c:v>Fresh water ecotoxicity (kg 1,4-DB eq)</c:v>
                </c:pt>
              </c:strCache>
            </c:strRef>
          </c:tx>
          <c:invertIfNegative val="0"/>
          <c:cat>
            <c:strRef>
              <c:f>Folha1!$B$2:$G$2</c:f>
              <c:strCache>
                <c:ptCount val="6"/>
                <c:pt idx="0">
                  <c:v>XPS</c:v>
                </c:pt>
                <c:pt idx="1">
                  <c:v>EPS</c:v>
                </c:pt>
                <c:pt idx="2">
                  <c:v>PUR</c:v>
                </c:pt>
                <c:pt idx="3">
                  <c:v>SW</c:v>
                </c:pt>
                <c:pt idx="4">
                  <c:v>ICB</c:v>
                </c:pt>
                <c:pt idx="5">
                  <c:v>LECA</c:v>
                </c:pt>
              </c:strCache>
            </c:strRef>
          </c:cat>
          <c:val>
            <c:numRef>
              <c:f>Folha1!$B$10:$G$10</c:f>
              <c:numCache>
                <c:formatCode>0.00E+00</c:formatCode>
                <c:ptCount val="6"/>
                <c:pt idx="0">
                  <c:v>0.13</c:v>
                </c:pt>
                <c:pt idx="1">
                  <c:v>5.5E-2</c:v>
                </c:pt>
                <c:pt idx="2">
                  <c:v>0.22</c:v>
                </c:pt>
                <c:pt idx="3">
                  <c:v>1.4499999999999999E-3</c:v>
                </c:pt>
                <c:pt idx="4">
                  <c:v>6.4000000000000001E-2</c:v>
                </c:pt>
                <c:pt idx="5">
                  <c:v>0.27</c:v>
                </c:pt>
              </c:numCache>
            </c:numRef>
          </c:val>
        </c:ser>
        <c:dLbls>
          <c:showLegendKey val="0"/>
          <c:showVal val="0"/>
          <c:showCatName val="0"/>
          <c:showSerName val="0"/>
          <c:showPercent val="0"/>
          <c:showBubbleSize val="0"/>
        </c:dLbls>
        <c:gapWidth val="150"/>
        <c:axId val="88713856"/>
        <c:axId val="88723840"/>
      </c:barChart>
      <c:catAx>
        <c:axId val="88713856"/>
        <c:scaling>
          <c:orientation val="minMax"/>
        </c:scaling>
        <c:delete val="0"/>
        <c:axPos val="l"/>
        <c:majorTickMark val="out"/>
        <c:minorTickMark val="none"/>
        <c:tickLblPos val="nextTo"/>
        <c:crossAx val="88723840"/>
        <c:crosses val="autoZero"/>
        <c:auto val="1"/>
        <c:lblAlgn val="ctr"/>
        <c:lblOffset val="100"/>
        <c:noMultiLvlLbl val="0"/>
      </c:catAx>
      <c:valAx>
        <c:axId val="88723840"/>
        <c:scaling>
          <c:orientation val="minMax"/>
        </c:scaling>
        <c:delete val="0"/>
        <c:axPos val="b"/>
        <c:majorGridlines/>
        <c:numFmt formatCode="#,##0.0" sourceLinked="0"/>
        <c:majorTickMark val="out"/>
        <c:minorTickMark val="none"/>
        <c:tickLblPos val="nextTo"/>
        <c:crossAx val="88713856"/>
        <c:crosses val="autoZero"/>
        <c:crossBetween val="between"/>
      </c:valAx>
    </c:plotArea>
    <c:legend>
      <c:legendPos val="r"/>
      <c:layout>
        <c:manualLayout>
          <c:xMode val="edge"/>
          <c:yMode val="edge"/>
          <c:x val="0.29083754844680476"/>
          <c:y val="0.63247558467271525"/>
          <c:w val="0.62577842457570776"/>
          <c:h val="0.16263496015296222"/>
        </c:manualLayout>
      </c:layout>
      <c:overlay val="0"/>
      <c:spPr>
        <a:solidFill>
          <a:schemeClr val="bg1"/>
        </a:solidFill>
      </c:sp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pt-P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pPr>
            <a:r>
              <a:rPr lang="en-US" sz="1400" b="1" i="0" baseline="0" dirty="0" smtClean="0">
                <a:effectLst/>
              </a:rPr>
              <a:t>Global warming potential (kg </a:t>
            </a:r>
            <a:r>
              <a:rPr lang="en-US" sz="1400" b="1" i="0" baseline="0" dirty="0">
                <a:effectLst/>
              </a:rPr>
              <a:t>CO2 </a:t>
            </a:r>
            <a:r>
              <a:rPr lang="en-US" sz="1400" b="1" i="0" baseline="0" dirty="0" err="1">
                <a:effectLst/>
              </a:rPr>
              <a:t>eq</a:t>
            </a:r>
            <a:r>
              <a:rPr lang="en-US" sz="1400" b="1" i="0" baseline="0" dirty="0">
                <a:effectLst/>
              </a:rPr>
              <a:t>)</a:t>
            </a:r>
            <a:endParaRPr lang="pt-PT" sz="1400" dirty="0">
              <a:effectLst/>
            </a:endParaRPr>
          </a:p>
        </c:rich>
      </c:tx>
      <c:layout/>
      <c:overlay val="0"/>
    </c:title>
    <c:autoTitleDeleted val="0"/>
    <c:plotArea>
      <c:layout/>
      <c:barChart>
        <c:barDir val="bar"/>
        <c:grouping val="stacked"/>
        <c:varyColors val="0"/>
        <c:ser>
          <c:idx val="0"/>
          <c:order val="0"/>
          <c:tx>
            <c:strRef>
              <c:f>Sheet7!$A$29</c:f>
              <c:strCache>
                <c:ptCount val="1"/>
                <c:pt idx="0">
                  <c:v>IPCC GWP 100a</c:v>
                </c:pt>
              </c:strCache>
            </c:strRef>
          </c:tx>
          <c:invertIfNegative val="0"/>
          <c:cat>
            <c:strRef>
              <c:f>Sheet7!$D$28:$I$28</c:f>
              <c:strCache>
                <c:ptCount val="6"/>
                <c:pt idx="0">
                  <c:v> biofuel</c:v>
                </c:pt>
                <c:pt idx="1">
                  <c:v>borehole heat pump</c:v>
                </c:pt>
                <c:pt idx="2">
                  <c:v>solar + gas</c:v>
                </c:pt>
                <c:pt idx="3">
                  <c:v> nat gas</c:v>
                </c:pt>
                <c:pt idx="4">
                  <c:v>light fuel oil</c:v>
                </c:pt>
                <c:pt idx="5">
                  <c:v> coal</c:v>
                </c:pt>
              </c:strCache>
            </c:strRef>
          </c:cat>
          <c:val>
            <c:numRef>
              <c:f>Sheet7!$D$29:$I$29</c:f>
              <c:numCache>
                <c:formatCode>General</c:formatCode>
                <c:ptCount val="6"/>
                <c:pt idx="0">
                  <c:v>5.0326713009647903E-2</c:v>
                </c:pt>
                <c:pt idx="1">
                  <c:v>0.15909292729952901</c:v>
                </c:pt>
                <c:pt idx="2">
                  <c:v>0.20580138772293699</c:v>
                </c:pt>
                <c:pt idx="3">
                  <c:v>0.260133131097461</c:v>
                </c:pt>
                <c:pt idx="4">
                  <c:v>0.33506904512700902</c:v>
                </c:pt>
                <c:pt idx="5">
                  <c:v>0.51768305711626095</c:v>
                </c:pt>
              </c:numCache>
            </c:numRef>
          </c:val>
        </c:ser>
        <c:dLbls>
          <c:showLegendKey val="0"/>
          <c:showVal val="0"/>
          <c:showCatName val="0"/>
          <c:showSerName val="0"/>
          <c:showPercent val="0"/>
          <c:showBubbleSize val="0"/>
        </c:dLbls>
        <c:gapWidth val="150"/>
        <c:overlap val="100"/>
        <c:axId val="76907264"/>
        <c:axId val="76908800"/>
      </c:barChart>
      <c:catAx>
        <c:axId val="76907264"/>
        <c:scaling>
          <c:orientation val="minMax"/>
        </c:scaling>
        <c:delete val="0"/>
        <c:axPos val="l"/>
        <c:majorTickMark val="out"/>
        <c:minorTickMark val="none"/>
        <c:tickLblPos val="nextTo"/>
        <c:txPr>
          <a:bodyPr/>
          <a:lstStyle/>
          <a:p>
            <a:pPr>
              <a:defRPr sz="1200"/>
            </a:pPr>
            <a:endParaRPr lang="pt-PT"/>
          </a:p>
        </c:txPr>
        <c:crossAx val="76908800"/>
        <c:crosses val="autoZero"/>
        <c:auto val="1"/>
        <c:lblAlgn val="ctr"/>
        <c:lblOffset val="100"/>
        <c:noMultiLvlLbl val="0"/>
      </c:catAx>
      <c:valAx>
        <c:axId val="76908800"/>
        <c:scaling>
          <c:orientation val="minMax"/>
        </c:scaling>
        <c:delete val="0"/>
        <c:axPos val="b"/>
        <c:majorGridlines/>
        <c:numFmt formatCode="General" sourceLinked="1"/>
        <c:majorTickMark val="out"/>
        <c:minorTickMark val="none"/>
        <c:tickLblPos val="nextTo"/>
        <c:txPr>
          <a:bodyPr/>
          <a:lstStyle/>
          <a:p>
            <a:pPr>
              <a:defRPr sz="1200"/>
            </a:pPr>
            <a:endParaRPr lang="pt-PT"/>
          </a:p>
        </c:txPr>
        <c:crossAx val="76907264"/>
        <c:crosses val="autoZero"/>
        <c:crossBetween val="between"/>
      </c:valAx>
      <c:spPr>
        <a:ln>
          <a:solidFill>
            <a:schemeClr val="bg1">
              <a:lumMod val="65000"/>
            </a:schemeClr>
          </a:solidFill>
        </a:ln>
      </c:spPr>
    </c:plotArea>
    <c:plotVisOnly val="1"/>
    <c:dispBlanksAs val="gap"/>
    <c:showDLblsOverMax val="0"/>
  </c:chart>
  <c:spPr>
    <a:ln>
      <a:solidFill>
        <a:schemeClr val="bg1">
          <a:lumMod val="65000"/>
        </a:schemeClr>
      </a:solid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pt-P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a:pPr>
            <a:r>
              <a:rPr lang="en-US" sz="1400" dirty="0"/>
              <a:t>Cumulative Energy </a:t>
            </a:r>
            <a:r>
              <a:rPr lang="en-US" sz="1400" dirty="0" smtClean="0"/>
              <a:t>Demand (MJ)</a:t>
            </a:r>
            <a:endParaRPr lang="en-US" sz="1400" dirty="0"/>
          </a:p>
        </c:rich>
      </c:tx>
      <c:layout/>
      <c:overlay val="0"/>
    </c:title>
    <c:autoTitleDeleted val="0"/>
    <c:plotArea>
      <c:layout/>
      <c:barChart>
        <c:barDir val="bar"/>
        <c:grouping val="stacked"/>
        <c:varyColors val="0"/>
        <c:ser>
          <c:idx val="0"/>
          <c:order val="0"/>
          <c:tx>
            <c:strRef>
              <c:f>Sheet6!$B$34</c:f>
              <c:strCache>
                <c:ptCount val="1"/>
                <c:pt idx="0">
                  <c:v>Cumulative Energy Demand</c:v>
                </c:pt>
              </c:strCache>
            </c:strRef>
          </c:tx>
          <c:spPr>
            <a:ln>
              <a:solidFill>
                <a:schemeClr val="bg1">
                  <a:lumMod val="65000"/>
                </a:schemeClr>
              </a:solidFill>
            </a:ln>
          </c:spPr>
          <c:invertIfNegative val="0"/>
          <c:cat>
            <c:strRef>
              <c:f>Sheet6!$C$33:$I$33</c:f>
              <c:strCache>
                <c:ptCount val="7"/>
                <c:pt idx="0">
                  <c:v>wood</c:v>
                </c:pt>
                <c:pt idx="1">
                  <c:v> biofuel</c:v>
                </c:pt>
                <c:pt idx="2">
                  <c:v>borehole heat pump</c:v>
                </c:pt>
                <c:pt idx="3">
                  <c:v>solar + gas</c:v>
                </c:pt>
                <c:pt idx="4">
                  <c:v> nat gas</c:v>
                </c:pt>
                <c:pt idx="5">
                  <c:v>light fuel oil</c:v>
                </c:pt>
                <c:pt idx="6">
                  <c:v> coal</c:v>
                </c:pt>
              </c:strCache>
            </c:strRef>
          </c:cat>
          <c:val>
            <c:numRef>
              <c:f>Sheet6!$C$34:$I$34</c:f>
              <c:numCache>
                <c:formatCode>General</c:formatCode>
                <c:ptCount val="7"/>
                <c:pt idx="0">
                  <c:v>5.0899311313305304</c:v>
                </c:pt>
                <c:pt idx="1">
                  <c:v>2.9855247270468399</c:v>
                </c:pt>
                <c:pt idx="2">
                  <c:v>3.1043166618281699</c:v>
                </c:pt>
                <c:pt idx="3">
                  <c:v>4.5184700917237199</c:v>
                </c:pt>
                <c:pt idx="4">
                  <c:v>4.6247272577331398</c:v>
                </c:pt>
                <c:pt idx="5">
                  <c:v>5.1571676624067599</c:v>
                </c:pt>
                <c:pt idx="6">
                  <c:v>4.2748088229229904</c:v>
                </c:pt>
              </c:numCache>
            </c:numRef>
          </c:val>
        </c:ser>
        <c:dLbls>
          <c:showLegendKey val="0"/>
          <c:showVal val="0"/>
          <c:showCatName val="0"/>
          <c:showSerName val="0"/>
          <c:showPercent val="0"/>
          <c:showBubbleSize val="0"/>
        </c:dLbls>
        <c:gapWidth val="150"/>
        <c:overlap val="100"/>
        <c:axId val="76937088"/>
        <c:axId val="76938624"/>
      </c:barChart>
      <c:catAx>
        <c:axId val="76937088"/>
        <c:scaling>
          <c:orientation val="minMax"/>
        </c:scaling>
        <c:delete val="0"/>
        <c:axPos val="l"/>
        <c:majorTickMark val="out"/>
        <c:minorTickMark val="none"/>
        <c:tickLblPos val="nextTo"/>
        <c:txPr>
          <a:bodyPr/>
          <a:lstStyle/>
          <a:p>
            <a:pPr>
              <a:defRPr sz="1200"/>
            </a:pPr>
            <a:endParaRPr lang="pt-PT"/>
          </a:p>
        </c:txPr>
        <c:crossAx val="76938624"/>
        <c:crosses val="autoZero"/>
        <c:auto val="1"/>
        <c:lblAlgn val="ctr"/>
        <c:lblOffset val="100"/>
        <c:noMultiLvlLbl val="0"/>
      </c:catAx>
      <c:valAx>
        <c:axId val="76938624"/>
        <c:scaling>
          <c:orientation val="minMax"/>
        </c:scaling>
        <c:delete val="0"/>
        <c:axPos val="b"/>
        <c:majorGridlines/>
        <c:numFmt formatCode="General" sourceLinked="1"/>
        <c:majorTickMark val="out"/>
        <c:minorTickMark val="none"/>
        <c:tickLblPos val="nextTo"/>
        <c:txPr>
          <a:bodyPr/>
          <a:lstStyle/>
          <a:p>
            <a:pPr>
              <a:defRPr sz="1200"/>
            </a:pPr>
            <a:endParaRPr lang="pt-PT"/>
          </a:p>
        </c:txPr>
        <c:crossAx val="76937088"/>
        <c:crosses val="autoZero"/>
        <c:crossBetween val="between"/>
      </c:valAx>
    </c:plotArea>
    <c:plotVisOnly val="1"/>
    <c:dispBlanksAs val="gap"/>
    <c:showDLblsOverMax val="0"/>
  </c:chart>
  <c:spPr>
    <a:ln>
      <a:solidFill>
        <a:schemeClr val="bg1">
          <a:lumMod val="65000"/>
        </a:schemeClr>
      </a:solidFill>
    </a:ln>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pt-P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1400" b="1" i="0" u="none" strike="noStrike" kern="1200" baseline="0">
                <a:solidFill>
                  <a:prstClr val="black"/>
                </a:solidFill>
                <a:latin typeface="+mn-lt"/>
                <a:ea typeface="+mn-ea"/>
                <a:cs typeface="+mn-cs"/>
              </a:defRPr>
            </a:pPr>
            <a:r>
              <a:rPr lang="pt-PT" sz="1400" dirty="0" err="1" smtClean="0"/>
              <a:t>ReCiPe</a:t>
            </a:r>
            <a:r>
              <a:rPr lang="pt-PT" sz="1400" dirty="0" smtClean="0"/>
              <a:t> </a:t>
            </a:r>
            <a:r>
              <a:rPr lang="pt-PT" sz="1400" dirty="0" err="1"/>
              <a:t>Endpoint</a:t>
            </a:r>
            <a:r>
              <a:rPr lang="pt-PT" sz="1400" dirty="0"/>
              <a:t> (H) V1.11 / </a:t>
            </a:r>
            <a:r>
              <a:rPr lang="pt-PT" sz="1400" dirty="0" err="1"/>
              <a:t>Europe</a:t>
            </a:r>
            <a:r>
              <a:rPr lang="pt-PT" sz="1400" dirty="0"/>
              <a:t> </a:t>
            </a:r>
            <a:r>
              <a:rPr lang="pt-PT" sz="1400" dirty="0" err="1"/>
              <a:t>ReCiPe</a:t>
            </a:r>
            <a:r>
              <a:rPr lang="pt-PT" sz="1400" dirty="0"/>
              <a:t> </a:t>
            </a:r>
            <a:r>
              <a:rPr lang="pt-PT" sz="1400" dirty="0" smtClean="0"/>
              <a:t>H/A</a:t>
            </a:r>
          </a:p>
          <a:p>
            <a:pPr marL="0" marR="0" indent="0" algn="ctr" defTabSz="914400" rtl="0" eaLnBrk="1" fontAlgn="auto" latinLnBrk="0" hangingPunct="1">
              <a:lnSpc>
                <a:spcPct val="100000"/>
              </a:lnSpc>
              <a:spcBef>
                <a:spcPts val="0"/>
              </a:spcBef>
              <a:spcAft>
                <a:spcPts val="0"/>
              </a:spcAft>
              <a:buClrTx/>
              <a:buSzTx/>
              <a:buFontTx/>
              <a:buNone/>
              <a:tabLst/>
              <a:defRPr sz="1400" b="1" i="0" u="none" strike="noStrike" kern="1200" baseline="0">
                <a:solidFill>
                  <a:prstClr val="black"/>
                </a:solidFill>
                <a:latin typeface="+mn-lt"/>
                <a:ea typeface="+mn-ea"/>
                <a:cs typeface="+mn-cs"/>
              </a:defRPr>
            </a:pPr>
            <a:r>
              <a:rPr lang="en-US" sz="1200" b="0" dirty="0" smtClean="0"/>
              <a:t>(European </a:t>
            </a:r>
            <a:r>
              <a:rPr lang="en-US" sz="1200" b="0" dirty="0" err="1" smtClean="0"/>
              <a:t>normalisation</a:t>
            </a:r>
            <a:r>
              <a:rPr lang="en-US" sz="1200" b="0" dirty="0" smtClean="0"/>
              <a:t> and average weighting set)</a:t>
            </a:r>
          </a:p>
        </c:rich>
      </c:tx>
      <c:layout/>
      <c:overlay val="0"/>
    </c:title>
    <c:autoTitleDeleted val="0"/>
    <c:plotArea>
      <c:layout/>
      <c:barChart>
        <c:barDir val="bar"/>
        <c:grouping val="clustered"/>
        <c:varyColors val="0"/>
        <c:ser>
          <c:idx val="0"/>
          <c:order val="0"/>
          <c:tx>
            <c:strRef>
              <c:f>Sheet8!$B$25</c:f>
              <c:strCache>
                <c:ptCount val="1"/>
                <c:pt idx="0">
                  <c:v>wood</c:v>
                </c:pt>
              </c:strCache>
            </c:strRef>
          </c:tx>
          <c:invertIfNegative val="0"/>
          <c:cat>
            <c:strRef>
              <c:f>Sheet8!$A$26:$A$34</c:f>
              <c:strCache>
                <c:ptCount val="9"/>
                <c:pt idx="0">
                  <c:v>Climate change Human Health</c:v>
                </c:pt>
                <c:pt idx="1">
                  <c:v>Human toxicity</c:v>
                </c:pt>
                <c:pt idx="2">
                  <c:v>Particulate matter formation</c:v>
                </c:pt>
                <c:pt idx="3">
                  <c:v>Climate change Ecosystems</c:v>
                </c:pt>
                <c:pt idx="4">
                  <c:v>Agricultural land occupation</c:v>
                </c:pt>
                <c:pt idx="5">
                  <c:v>Urban land occupation</c:v>
                </c:pt>
                <c:pt idx="6">
                  <c:v>Natural land transformation</c:v>
                </c:pt>
                <c:pt idx="7">
                  <c:v>Metal depletion</c:v>
                </c:pt>
                <c:pt idx="8">
                  <c:v>Fossil depletion</c:v>
                </c:pt>
              </c:strCache>
            </c:strRef>
          </c:cat>
          <c:val>
            <c:numRef>
              <c:f>Sheet8!$B$26:$B$34</c:f>
              <c:numCache>
                <c:formatCode>General</c:formatCode>
                <c:ptCount val="9"/>
                <c:pt idx="0">
                  <c:v>0.82490971372977295</c:v>
                </c:pt>
                <c:pt idx="1">
                  <c:v>0.38732884537442303</c:v>
                </c:pt>
                <c:pt idx="2">
                  <c:v>2.24494299867869</c:v>
                </c:pt>
                <c:pt idx="3">
                  <c:v>0.52191883415332196</c:v>
                </c:pt>
                <c:pt idx="4">
                  <c:v>17.248186003248499</c:v>
                </c:pt>
                <c:pt idx="5">
                  <c:v>0.14851679507124299</c:v>
                </c:pt>
                <c:pt idx="6">
                  <c:v>3.2124321319437099E-2</c:v>
                </c:pt>
                <c:pt idx="7">
                  <c:v>7.2748907068568999E-2</c:v>
                </c:pt>
                <c:pt idx="8">
                  <c:v>0.83272393744962803</c:v>
                </c:pt>
              </c:numCache>
            </c:numRef>
          </c:val>
        </c:ser>
        <c:ser>
          <c:idx val="1"/>
          <c:order val="1"/>
          <c:tx>
            <c:strRef>
              <c:f>Sheet8!$C$25</c:f>
              <c:strCache>
                <c:ptCount val="1"/>
                <c:pt idx="0">
                  <c:v> biofuel</c:v>
                </c:pt>
              </c:strCache>
            </c:strRef>
          </c:tx>
          <c:invertIfNegative val="0"/>
          <c:cat>
            <c:strRef>
              <c:f>Sheet8!$A$26:$A$34</c:f>
              <c:strCache>
                <c:ptCount val="9"/>
                <c:pt idx="0">
                  <c:v>Climate change Human Health</c:v>
                </c:pt>
                <c:pt idx="1">
                  <c:v>Human toxicity</c:v>
                </c:pt>
                <c:pt idx="2">
                  <c:v>Particulate matter formation</c:v>
                </c:pt>
                <c:pt idx="3">
                  <c:v>Climate change Ecosystems</c:v>
                </c:pt>
                <c:pt idx="4">
                  <c:v>Agricultural land occupation</c:v>
                </c:pt>
                <c:pt idx="5">
                  <c:v>Urban land occupation</c:v>
                </c:pt>
                <c:pt idx="6">
                  <c:v>Natural land transformation</c:v>
                </c:pt>
                <c:pt idx="7">
                  <c:v>Metal depletion</c:v>
                </c:pt>
                <c:pt idx="8">
                  <c:v>Fossil depletion</c:v>
                </c:pt>
              </c:strCache>
            </c:strRef>
          </c:cat>
          <c:val>
            <c:numRef>
              <c:f>Sheet8!$C$26:$C$34</c:f>
              <c:numCache>
                <c:formatCode>General</c:formatCode>
                <c:ptCount val="9"/>
                <c:pt idx="0">
                  <c:v>1.4009889471856201</c:v>
                </c:pt>
                <c:pt idx="1">
                  <c:v>0.51243362572488405</c:v>
                </c:pt>
                <c:pt idx="2">
                  <c:v>1.4312966119016</c:v>
                </c:pt>
                <c:pt idx="3">
                  <c:v>0.88641661454524801</c:v>
                </c:pt>
                <c:pt idx="4">
                  <c:v>9.1613452565824698</c:v>
                </c:pt>
                <c:pt idx="5">
                  <c:v>0.16653786596848399</c:v>
                </c:pt>
                <c:pt idx="6">
                  <c:v>6.2538359509276206E-2</c:v>
                </c:pt>
                <c:pt idx="7">
                  <c:v>0.28476354073077098</c:v>
                </c:pt>
                <c:pt idx="8">
                  <c:v>1.42154923509126</c:v>
                </c:pt>
              </c:numCache>
            </c:numRef>
          </c:val>
        </c:ser>
        <c:ser>
          <c:idx val="2"/>
          <c:order val="2"/>
          <c:tx>
            <c:strRef>
              <c:f>Sheet8!$D$25</c:f>
              <c:strCache>
                <c:ptCount val="1"/>
                <c:pt idx="0">
                  <c:v>borehole heat pump</c:v>
                </c:pt>
              </c:strCache>
            </c:strRef>
          </c:tx>
          <c:invertIfNegative val="0"/>
          <c:cat>
            <c:strRef>
              <c:f>Sheet8!$A$26:$A$34</c:f>
              <c:strCache>
                <c:ptCount val="9"/>
                <c:pt idx="0">
                  <c:v>Climate change Human Health</c:v>
                </c:pt>
                <c:pt idx="1">
                  <c:v>Human toxicity</c:v>
                </c:pt>
                <c:pt idx="2">
                  <c:v>Particulate matter formation</c:v>
                </c:pt>
                <c:pt idx="3">
                  <c:v>Climate change Ecosystems</c:v>
                </c:pt>
                <c:pt idx="4">
                  <c:v>Agricultural land occupation</c:v>
                </c:pt>
                <c:pt idx="5">
                  <c:v>Urban land occupation</c:v>
                </c:pt>
                <c:pt idx="6">
                  <c:v>Natural land transformation</c:v>
                </c:pt>
                <c:pt idx="7">
                  <c:v>Metal depletion</c:v>
                </c:pt>
                <c:pt idx="8">
                  <c:v>Fossil depletion</c:v>
                </c:pt>
              </c:strCache>
            </c:strRef>
          </c:cat>
          <c:val>
            <c:numRef>
              <c:f>Sheet8!$D$26:$D$34</c:f>
              <c:numCache>
                <c:formatCode>General</c:formatCode>
                <c:ptCount val="9"/>
                <c:pt idx="0">
                  <c:v>4.4265386584194504</c:v>
                </c:pt>
                <c:pt idx="1">
                  <c:v>1.30721421799299</c:v>
                </c:pt>
                <c:pt idx="2">
                  <c:v>1.0414804785698499</c:v>
                </c:pt>
                <c:pt idx="3">
                  <c:v>2.8002060432917402</c:v>
                </c:pt>
                <c:pt idx="4">
                  <c:v>0.27720698150266798</c:v>
                </c:pt>
                <c:pt idx="5">
                  <c:v>3.3536302691585598E-2</c:v>
                </c:pt>
                <c:pt idx="6">
                  <c:v>4.8528512156877097E-2</c:v>
                </c:pt>
                <c:pt idx="7">
                  <c:v>0.44012999095690702</c:v>
                </c:pt>
                <c:pt idx="8">
                  <c:v>4.3122734955970099</c:v>
                </c:pt>
              </c:numCache>
            </c:numRef>
          </c:val>
        </c:ser>
        <c:ser>
          <c:idx val="3"/>
          <c:order val="3"/>
          <c:tx>
            <c:strRef>
              <c:f>Sheet8!$E$25</c:f>
              <c:strCache>
                <c:ptCount val="1"/>
                <c:pt idx="0">
                  <c:v>solar + gas</c:v>
                </c:pt>
              </c:strCache>
            </c:strRef>
          </c:tx>
          <c:invertIfNegative val="0"/>
          <c:cat>
            <c:strRef>
              <c:f>Sheet8!$A$26:$A$34</c:f>
              <c:strCache>
                <c:ptCount val="9"/>
                <c:pt idx="0">
                  <c:v>Climate change Human Health</c:v>
                </c:pt>
                <c:pt idx="1">
                  <c:v>Human toxicity</c:v>
                </c:pt>
                <c:pt idx="2">
                  <c:v>Particulate matter formation</c:v>
                </c:pt>
                <c:pt idx="3">
                  <c:v>Climate change Ecosystems</c:v>
                </c:pt>
                <c:pt idx="4">
                  <c:v>Agricultural land occupation</c:v>
                </c:pt>
                <c:pt idx="5">
                  <c:v>Urban land occupation</c:v>
                </c:pt>
                <c:pt idx="6">
                  <c:v>Natural land transformation</c:v>
                </c:pt>
                <c:pt idx="7">
                  <c:v>Metal depletion</c:v>
                </c:pt>
                <c:pt idx="8">
                  <c:v>Fossil depletion</c:v>
                </c:pt>
              </c:strCache>
            </c:strRef>
          </c:cat>
          <c:val>
            <c:numRef>
              <c:f>Sheet8!$E$26:$E$34</c:f>
              <c:numCache>
                <c:formatCode>General</c:formatCode>
                <c:ptCount val="9"/>
                <c:pt idx="0">
                  <c:v>5.6382528674963002</c:v>
                </c:pt>
                <c:pt idx="1">
                  <c:v>0.31759236379522598</c:v>
                </c:pt>
                <c:pt idx="2">
                  <c:v>0.51328145063367903</c:v>
                </c:pt>
                <c:pt idx="3">
                  <c:v>3.5674040457161702</c:v>
                </c:pt>
                <c:pt idx="4">
                  <c:v>2.8502978163868702E-2</c:v>
                </c:pt>
                <c:pt idx="5">
                  <c:v>1.00128452271894E-2</c:v>
                </c:pt>
                <c:pt idx="6">
                  <c:v>9.8077197499853996E-2</c:v>
                </c:pt>
                <c:pt idx="7">
                  <c:v>0.38274545828111101</c:v>
                </c:pt>
                <c:pt idx="8">
                  <c:v>7.6881106075479</c:v>
                </c:pt>
              </c:numCache>
            </c:numRef>
          </c:val>
        </c:ser>
        <c:dLbls>
          <c:showLegendKey val="0"/>
          <c:showVal val="0"/>
          <c:showCatName val="0"/>
          <c:showSerName val="0"/>
          <c:showPercent val="0"/>
          <c:showBubbleSize val="0"/>
        </c:dLbls>
        <c:gapWidth val="150"/>
        <c:axId val="86816256"/>
        <c:axId val="86817792"/>
      </c:barChart>
      <c:catAx>
        <c:axId val="86816256"/>
        <c:scaling>
          <c:orientation val="minMax"/>
        </c:scaling>
        <c:delete val="0"/>
        <c:axPos val="l"/>
        <c:majorTickMark val="out"/>
        <c:minorTickMark val="none"/>
        <c:tickLblPos val="nextTo"/>
        <c:txPr>
          <a:bodyPr/>
          <a:lstStyle/>
          <a:p>
            <a:pPr>
              <a:defRPr sz="1200"/>
            </a:pPr>
            <a:endParaRPr lang="pt-PT"/>
          </a:p>
        </c:txPr>
        <c:crossAx val="86817792"/>
        <c:crosses val="autoZero"/>
        <c:auto val="1"/>
        <c:lblAlgn val="ctr"/>
        <c:lblOffset val="100"/>
        <c:noMultiLvlLbl val="0"/>
      </c:catAx>
      <c:valAx>
        <c:axId val="86817792"/>
        <c:scaling>
          <c:orientation val="minMax"/>
        </c:scaling>
        <c:delete val="0"/>
        <c:axPos val="b"/>
        <c:majorGridlines/>
        <c:numFmt formatCode="General" sourceLinked="1"/>
        <c:majorTickMark val="out"/>
        <c:minorTickMark val="none"/>
        <c:tickLblPos val="nextTo"/>
        <c:txPr>
          <a:bodyPr/>
          <a:lstStyle/>
          <a:p>
            <a:pPr>
              <a:defRPr sz="1200"/>
            </a:pPr>
            <a:endParaRPr lang="pt-PT"/>
          </a:p>
        </c:txPr>
        <c:crossAx val="86816256"/>
        <c:crosses val="autoZero"/>
        <c:crossBetween val="between"/>
      </c:valAx>
    </c:plotArea>
    <c:legend>
      <c:legendPos val="b"/>
      <c:layout/>
      <c:overlay val="0"/>
      <c:txPr>
        <a:bodyPr/>
        <a:lstStyle/>
        <a:p>
          <a:pPr>
            <a:defRPr sz="1200"/>
          </a:pPr>
          <a:endParaRPr lang="pt-PT"/>
        </a:p>
      </c:txPr>
    </c:legend>
    <c:plotVisOnly val="1"/>
    <c:dispBlanksAs val="gap"/>
    <c:showDLblsOverMax val="0"/>
  </c:chart>
  <c:spPr>
    <a:ln>
      <a:solidFill>
        <a:schemeClr val="bg1">
          <a:lumMod val="65000"/>
        </a:schemeClr>
      </a:solidFill>
    </a:ln>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pt-P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a:pPr>
            <a:r>
              <a:rPr lang="en-US" sz="1400" dirty="0"/>
              <a:t>Cumulative Energy </a:t>
            </a:r>
            <a:r>
              <a:rPr lang="en-US" sz="1400" dirty="0" smtClean="0"/>
              <a:t>Demand (MJ)</a:t>
            </a:r>
            <a:endParaRPr lang="en-US" sz="1400" dirty="0"/>
          </a:p>
        </c:rich>
      </c:tx>
      <c:layout/>
      <c:overlay val="0"/>
    </c:title>
    <c:autoTitleDeleted val="0"/>
    <c:plotArea>
      <c:layout/>
      <c:barChart>
        <c:barDir val="bar"/>
        <c:grouping val="stacked"/>
        <c:varyColors val="0"/>
        <c:ser>
          <c:idx val="0"/>
          <c:order val="0"/>
          <c:tx>
            <c:strRef>
              <c:f>Sheet2!$B$28</c:f>
              <c:strCache>
                <c:ptCount val="1"/>
                <c:pt idx="0">
                  <c:v>Cumulative Energy Demand</c:v>
                </c:pt>
              </c:strCache>
            </c:strRef>
          </c:tx>
          <c:invertIfNegative val="0"/>
          <c:cat>
            <c:strRef>
              <c:f>Sheet2!$C$27:$G$27</c:f>
              <c:strCache>
                <c:ptCount val="5"/>
                <c:pt idx="0">
                  <c:v>hydro, reservoir</c:v>
                </c:pt>
                <c:pt idx="1">
                  <c:v>wind, onshore</c:v>
                </c:pt>
                <c:pt idx="2">
                  <c:v>photovoltaic, multi-Si </c:v>
                </c:pt>
                <c:pt idx="3">
                  <c:v>natural gas</c:v>
                </c:pt>
                <c:pt idx="4">
                  <c:v>hard coal</c:v>
                </c:pt>
              </c:strCache>
            </c:strRef>
          </c:cat>
          <c:val>
            <c:numRef>
              <c:f>Sheet2!$C$28:$G$28</c:f>
              <c:numCache>
                <c:formatCode>General</c:formatCode>
                <c:ptCount val="5"/>
                <c:pt idx="0">
                  <c:v>3.85642656729412</c:v>
                </c:pt>
                <c:pt idx="1">
                  <c:v>0.22346600450385601</c:v>
                </c:pt>
                <c:pt idx="2">
                  <c:v>0.92626067590184202</c:v>
                </c:pt>
                <c:pt idx="3">
                  <c:v>10.108016076971101</c:v>
                </c:pt>
                <c:pt idx="4">
                  <c:v>10.485899279526301</c:v>
                </c:pt>
              </c:numCache>
            </c:numRef>
          </c:val>
        </c:ser>
        <c:dLbls>
          <c:showLegendKey val="0"/>
          <c:showVal val="0"/>
          <c:showCatName val="0"/>
          <c:showSerName val="0"/>
          <c:showPercent val="0"/>
          <c:showBubbleSize val="0"/>
        </c:dLbls>
        <c:gapWidth val="150"/>
        <c:overlap val="100"/>
        <c:axId val="87104512"/>
        <c:axId val="87110400"/>
      </c:barChart>
      <c:catAx>
        <c:axId val="87104512"/>
        <c:scaling>
          <c:orientation val="minMax"/>
        </c:scaling>
        <c:delete val="0"/>
        <c:axPos val="l"/>
        <c:majorTickMark val="out"/>
        <c:minorTickMark val="none"/>
        <c:tickLblPos val="nextTo"/>
        <c:txPr>
          <a:bodyPr/>
          <a:lstStyle/>
          <a:p>
            <a:pPr>
              <a:defRPr sz="1200"/>
            </a:pPr>
            <a:endParaRPr lang="pt-PT"/>
          </a:p>
        </c:txPr>
        <c:crossAx val="87110400"/>
        <c:crosses val="autoZero"/>
        <c:auto val="1"/>
        <c:lblAlgn val="ctr"/>
        <c:lblOffset val="100"/>
        <c:noMultiLvlLbl val="0"/>
      </c:catAx>
      <c:valAx>
        <c:axId val="87110400"/>
        <c:scaling>
          <c:orientation val="minMax"/>
        </c:scaling>
        <c:delete val="0"/>
        <c:axPos val="b"/>
        <c:majorGridlines/>
        <c:numFmt formatCode="General" sourceLinked="1"/>
        <c:majorTickMark val="out"/>
        <c:minorTickMark val="none"/>
        <c:tickLblPos val="nextTo"/>
        <c:txPr>
          <a:bodyPr/>
          <a:lstStyle/>
          <a:p>
            <a:pPr>
              <a:defRPr sz="1200"/>
            </a:pPr>
            <a:endParaRPr lang="pt-PT"/>
          </a:p>
        </c:txPr>
        <c:crossAx val="87104512"/>
        <c:crosses val="autoZero"/>
        <c:crossBetween val="between"/>
      </c:valAx>
    </c:plotArea>
    <c:plotVisOnly val="1"/>
    <c:dispBlanksAs val="gap"/>
    <c:showDLblsOverMax val="0"/>
  </c:chart>
  <c:spPr>
    <a:ln>
      <a:solidFill>
        <a:schemeClr val="bg1">
          <a:lumMod val="65000"/>
        </a:schemeClr>
      </a:solidFill>
    </a:ln>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pt-P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a:pPr>
            <a:r>
              <a:rPr lang="pt-PT" sz="1400" dirty="0" err="1"/>
              <a:t>ReCiPe</a:t>
            </a:r>
            <a:r>
              <a:rPr lang="pt-PT" sz="1400" dirty="0"/>
              <a:t> </a:t>
            </a:r>
            <a:r>
              <a:rPr lang="pt-PT" sz="1400" dirty="0" err="1"/>
              <a:t>Endpoint</a:t>
            </a:r>
            <a:r>
              <a:rPr lang="pt-PT" sz="1400" dirty="0"/>
              <a:t> (H) V1.11 / </a:t>
            </a:r>
            <a:r>
              <a:rPr lang="pt-PT" sz="1400" dirty="0" err="1"/>
              <a:t>Europe</a:t>
            </a:r>
            <a:r>
              <a:rPr lang="pt-PT" sz="1400" dirty="0"/>
              <a:t> </a:t>
            </a:r>
            <a:r>
              <a:rPr lang="pt-PT" sz="1400" dirty="0" err="1"/>
              <a:t>ReCiPe</a:t>
            </a:r>
            <a:r>
              <a:rPr lang="pt-PT" sz="1400" dirty="0"/>
              <a:t> </a:t>
            </a:r>
            <a:r>
              <a:rPr lang="pt-PT" sz="1400" dirty="0" smtClean="0"/>
              <a:t>H/A</a:t>
            </a:r>
          </a:p>
          <a:p>
            <a:pPr>
              <a:defRPr sz="1400"/>
            </a:pPr>
            <a:r>
              <a:rPr lang="en-US" sz="1200" b="0" dirty="0" smtClean="0"/>
              <a:t>(European </a:t>
            </a:r>
            <a:r>
              <a:rPr lang="en-US" sz="1200" b="0" dirty="0" err="1" smtClean="0"/>
              <a:t>normalisation</a:t>
            </a:r>
            <a:r>
              <a:rPr lang="en-US" sz="1200" b="0" dirty="0" smtClean="0"/>
              <a:t> and average weighting set)</a:t>
            </a:r>
            <a:endParaRPr lang="pt-PT" sz="1200" b="0" dirty="0"/>
          </a:p>
        </c:rich>
      </c:tx>
      <c:layout/>
      <c:overlay val="0"/>
    </c:title>
    <c:autoTitleDeleted val="0"/>
    <c:plotArea>
      <c:layout/>
      <c:barChart>
        <c:barDir val="bar"/>
        <c:grouping val="clustered"/>
        <c:varyColors val="0"/>
        <c:ser>
          <c:idx val="0"/>
          <c:order val="0"/>
          <c:tx>
            <c:strRef>
              <c:f>Sheet4!$B$19</c:f>
              <c:strCache>
                <c:ptCount val="1"/>
                <c:pt idx="0">
                  <c:v>hydro, reservoir</c:v>
                </c:pt>
              </c:strCache>
            </c:strRef>
          </c:tx>
          <c:spPr>
            <a:solidFill>
              <a:schemeClr val="tx2">
                <a:lumMod val="75000"/>
              </a:schemeClr>
            </a:solidFill>
          </c:spPr>
          <c:invertIfNegative val="0"/>
          <c:cat>
            <c:strRef>
              <c:f>Sheet4!$A$20:$A$28</c:f>
              <c:strCache>
                <c:ptCount val="9"/>
                <c:pt idx="0">
                  <c:v>Climate change Human Health</c:v>
                </c:pt>
                <c:pt idx="1">
                  <c:v>Human toxicity</c:v>
                </c:pt>
                <c:pt idx="2">
                  <c:v>Particulate matter formation</c:v>
                </c:pt>
                <c:pt idx="3">
                  <c:v>Climate change Ecosystems</c:v>
                </c:pt>
                <c:pt idx="4">
                  <c:v>Agricultural land occupation</c:v>
                </c:pt>
                <c:pt idx="5">
                  <c:v>Urban land occupation</c:v>
                </c:pt>
                <c:pt idx="6">
                  <c:v>Natural land transformation</c:v>
                </c:pt>
                <c:pt idx="7">
                  <c:v>Metal depletion</c:v>
                </c:pt>
                <c:pt idx="8">
                  <c:v>Fossil depletion</c:v>
                </c:pt>
              </c:strCache>
            </c:strRef>
          </c:cat>
          <c:val>
            <c:numRef>
              <c:f>Sheet4!$B$20:$B$28</c:f>
              <c:numCache>
                <c:formatCode>General</c:formatCode>
                <c:ptCount val="9"/>
                <c:pt idx="0">
                  <c:v>0.37410618939565399</c:v>
                </c:pt>
                <c:pt idx="1">
                  <c:v>4.8894898085964103E-2</c:v>
                </c:pt>
                <c:pt idx="2">
                  <c:v>0.108843711663377</c:v>
                </c:pt>
                <c:pt idx="3">
                  <c:v>0.23626722359785701</c:v>
                </c:pt>
                <c:pt idx="4">
                  <c:v>4.35593883244321E-3</c:v>
                </c:pt>
                <c:pt idx="5">
                  <c:v>4.7498332375694704E-3</c:v>
                </c:pt>
                <c:pt idx="6">
                  <c:v>0.38500614980152198</c:v>
                </c:pt>
                <c:pt idx="7">
                  <c:v>0.103559786357696</c:v>
                </c:pt>
                <c:pt idx="8">
                  <c:v>0.13681545764172201</c:v>
                </c:pt>
              </c:numCache>
            </c:numRef>
          </c:val>
        </c:ser>
        <c:ser>
          <c:idx val="1"/>
          <c:order val="1"/>
          <c:tx>
            <c:strRef>
              <c:f>Sheet4!$C$19</c:f>
              <c:strCache>
                <c:ptCount val="1"/>
                <c:pt idx="0">
                  <c:v>wind, onshore</c:v>
                </c:pt>
              </c:strCache>
            </c:strRef>
          </c:tx>
          <c:invertIfNegative val="0"/>
          <c:cat>
            <c:strRef>
              <c:f>Sheet4!$A$20:$A$28</c:f>
              <c:strCache>
                <c:ptCount val="9"/>
                <c:pt idx="0">
                  <c:v>Climate change Human Health</c:v>
                </c:pt>
                <c:pt idx="1">
                  <c:v>Human toxicity</c:v>
                </c:pt>
                <c:pt idx="2">
                  <c:v>Particulate matter formation</c:v>
                </c:pt>
                <c:pt idx="3">
                  <c:v>Climate change Ecosystems</c:v>
                </c:pt>
                <c:pt idx="4">
                  <c:v>Agricultural land occupation</c:v>
                </c:pt>
                <c:pt idx="5">
                  <c:v>Urban land occupation</c:v>
                </c:pt>
                <c:pt idx="6">
                  <c:v>Natural land transformation</c:v>
                </c:pt>
                <c:pt idx="7">
                  <c:v>Metal depletion</c:v>
                </c:pt>
                <c:pt idx="8">
                  <c:v>Fossil depletion</c:v>
                </c:pt>
              </c:strCache>
            </c:strRef>
          </c:cat>
          <c:val>
            <c:numRef>
              <c:f>Sheet4!$C$20:$C$28</c:f>
              <c:numCache>
                <c:formatCode>General</c:formatCode>
                <c:ptCount val="9"/>
                <c:pt idx="0">
                  <c:v>0.44761631742281399</c:v>
                </c:pt>
                <c:pt idx="1">
                  <c:v>0.33685627371875498</c:v>
                </c:pt>
                <c:pt idx="2">
                  <c:v>0.26419732653008798</c:v>
                </c:pt>
                <c:pt idx="3">
                  <c:v>0.28321997685509098</c:v>
                </c:pt>
                <c:pt idx="4">
                  <c:v>1.6995623562334201E-2</c:v>
                </c:pt>
                <c:pt idx="5">
                  <c:v>5.9273101724212102E-2</c:v>
                </c:pt>
                <c:pt idx="6">
                  <c:v>7.8464003692630298E-3</c:v>
                </c:pt>
                <c:pt idx="7">
                  <c:v>0.62329105524427697</c:v>
                </c:pt>
                <c:pt idx="8">
                  <c:v>0.45896740836693301</c:v>
                </c:pt>
              </c:numCache>
            </c:numRef>
          </c:val>
        </c:ser>
        <c:ser>
          <c:idx val="2"/>
          <c:order val="2"/>
          <c:tx>
            <c:strRef>
              <c:f>Sheet4!$D$19</c:f>
              <c:strCache>
                <c:ptCount val="1"/>
                <c:pt idx="0">
                  <c:v>photovoltaic, multi-Si </c:v>
                </c:pt>
              </c:strCache>
            </c:strRef>
          </c:tx>
          <c:invertIfNegative val="0"/>
          <c:cat>
            <c:strRef>
              <c:f>Sheet4!$A$20:$A$28</c:f>
              <c:strCache>
                <c:ptCount val="9"/>
                <c:pt idx="0">
                  <c:v>Climate change Human Health</c:v>
                </c:pt>
                <c:pt idx="1">
                  <c:v>Human toxicity</c:v>
                </c:pt>
                <c:pt idx="2">
                  <c:v>Particulate matter formation</c:v>
                </c:pt>
                <c:pt idx="3">
                  <c:v>Climate change Ecosystems</c:v>
                </c:pt>
                <c:pt idx="4">
                  <c:v>Agricultural land occupation</c:v>
                </c:pt>
                <c:pt idx="5">
                  <c:v>Urban land occupation</c:v>
                </c:pt>
                <c:pt idx="6">
                  <c:v>Natural land transformation</c:v>
                </c:pt>
                <c:pt idx="7">
                  <c:v>Metal depletion</c:v>
                </c:pt>
                <c:pt idx="8">
                  <c:v>Fossil depletion</c:v>
                </c:pt>
              </c:strCache>
            </c:strRef>
          </c:cat>
          <c:val>
            <c:numRef>
              <c:f>Sheet4!$D$20:$D$28</c:f>
              <c:numCache>
                <c:formatCode>General</c:formatCode>
                <c:ptCount val="9"/>
                <c:pt idx="0">
                  <c:v>1.6156288800025</c:v>
                </c:pt>
                <c:pt idx="1">
                  <c:v>0.77734602855440504</c:v>
                </c:pt>
                <c:pt idx="2">
                  <c:v>0.74340629298332295</c:v>
                </c:pt>
                <c:pt idx="3">
                  <c:v>1.0222943597518499</c:v>
                </c:pt>
                <c:pt idx="4">
                  <c:v>0.100375139288596</c:v>
                </c:pt>
                <c:pt idx="5">
                  <c:v>0.92276909506433002</c:v>
                </c:pt>
                <c:pt idx="6">
                  <c:v>3.2626471194302502E-2</c:v>
                </c:pt>
                <c:pt idx="7">
                  <c:v>0.703486141270946</c:v>
                </c:pt>
                <c:pt idx="8">
                  <c:v>1.6569741244873699</c:v>
                </c:pt>
              </c:numCache>
            </c:numRef>
          </c:val>
        </c:ser>
        <c:dLbls>
          <c:showLegendKey val="0"/>
          <c:showVal val="0"/>
          <c:showCatName val="0"/>
          <c:showSerName val="0"/>
          <c:showPercent val="0"/>
          <c:showBubbleSize val="0"/>
        </c:dLbls>
        <c:gapWidth val="150"/>
        <c:axId val="87140608"/>
        <c:axId val="87150592"/>
      </c:barChart>
      <c:catAx>
        <c:axId val="87140608"/>
        <c:scaling>
          <c:orientation val="minMax"/>
        </c:scaling>
        <c:delete val="0"/>
        <c:axPos val="l"/>
        <c:majorTickMark val="out"/>
        <c:minorTickMark val="none"/>
        <c:tickLblPos val="nextTo"/>
        <c:txPr>
          <a:bodyPr/>
          <a:lstStyle/>
          <a:p>
            <a:pPr>
              <a:defRPr sz="1200"/>
            </a:pPr>
            <a:endParaRPr lang="pt-PT"/>
          </a:p>
        </c:txPr>
        <c:crossAx val="87150592"/>
        <c:crosses val="autoZero"/>
        <c:auto val="1"/>
        <c:lblAlgn val="ctr"/>
        <c:lblOffset val="100"/>
        <c:noMultiLvlLbl val="0"/>
      </c:catAx>
      <c:valAx>
        <c:axId val="87150592"/>
        <c:scaling>
          <c:orientation val="minMax"/>
        </c:scaling>
        <c:delete val="0"/>
        <c:axPos val="b"/>
        <c:majorGridlines/>
        <c:numFmt formatCode="General" sourceLinked="1"/>
        <c:majorTickMark val="out"/>
        <c:minorTickMark val="none"/>
        <c:tickLblPos val="nextTo"/>
        <c:txPr>
          <a:bodyPr/>
          <a:lstStyle/>
          <a:p>
            <a:pPr>
              <a:defRPr sz="1200"/>
            </a:pPr>
            <a:endParaRPr lang="pt-PT"/>
          </a:p>
        </c:txPr>
        <c:crossAx val="87140608"/>
        <c:crosses val="autoZero"/>
        <c:crossBetween val="between"/>
      </c:valAx>
      <c:spPr>
        <a:ln>
          <a:solidFill>
            <a:schemeClr val="bg1">
              <a:lumMod val="65000"/>
            </a:schemeClr>
          </a:solidFill>
        </a:ln>
      </c:spPr>
    </c:plotArea>
    <c:legend>
      <c:legendPos val="b"/>
      <c:layout/>
      <c:overlay val="0"/>
      <c:txPr>
        <a:bodyPr/>
        <a:lstStyle/>
        <a:p>
          <a:pPr>
            <a:defRPr sz="1200"/>
          </a:pPr>
          <a:endParaRPr lang="pt-PT"/>
        </a:p>
      </c:txPr>
    </c:legend>
    <c:plotVisOnly val="1"/>
    <c:dispBlanksAs val="gap"/>
    <c:showDLblsOverMax val="0"/>
  </c:chart>
  <c:spPr>
    <a:ln>
      <a:solidFill>
        <a:schemeClr val="bg1">
          <a:lumMod val="65000"/>
        </a:schemeClr>
      </a:solidFill>
    </a:ln>
  </c:spPr>
  <c:txPr>
    <a:bodyPr/>
    <a:lstStyle/>
    <a:p>
      <a:pPr>
        <a:defRPr sz="1400"/>
      </a:pPr>
      <a:endParaRPr lang="pt-PT"/>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pt-P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700" b="1" i="0" u="none" strike="noStrike" kern="1200" baseline="0">
                <a:solidFill>
                  <a:prstClr val="black"/>
                </a:solidFill>
                <a:latin typeface="+mn-lt"/>
                <a:ea typeface="+mn-ea"/>
                <a:cs typeface="+mn-cs"/>
              </a:defRPr>
            </a:pPr>
            <a:r>
              <a:rPr lang="en-US" sz="1400" b="1" i="0" baseline="0" dirty="0" smtClean="0">
                <a:effectLst/>
              </a:rPr>
              <a:t>Global warming potential (kg CO2 </a:t>
            </a:r>
            <a:r>
              <a:rPr lang="en-US" sz="1400" b="1" i="0" baseline="0" dirty="0" err="1" smtClean="0">
                <a:effectLst/>
              </a:rPr>
              <a:t>eq</a:t>
            </a:r>
            <a:r>
              <a:rPr lang="en-US" sz="1400" b="1" i="0" baseline="0" dirty="0" smtClean="0">
                <a:effectLst/>
              </a:rPr>
              <a:t>)</a:t>
            </a:r>
            <a:endParaRPr lang="pt-PT" sz="700" dirty="0" smtClean="0">
              <a:effectLst/>
            </a:endParaRPr>
          </a:p>
        </c:rich>
      </c:tx>
      <c:layout/>
      <c:overlay val="0"/>
    </c:title>
    <c:autoTitleDeleted val="0"/>
    <c:plotArea>
      <c:layout/>
      <c:barChart>
        <c:barDir val="bar"/>
        <c:grouping val="clustered"/>
        <c:varyColors val="0"/>
        <c:ser>
          <c:idx val="0"/>
          <c:order val="0"/>
          <c:tx>
            <c:strRef>
              <c:f>Sheet3!$B$22</c:f>
              <c:strCache>
                <c:ptCount val="1"/>
                <c:pt idx="0">
                  <c:v>IPCC GWP 100a</c:v>
                </c:pt>
              </c:strCache>
            </c:strRef>
          </c:tx>
          <c:invertIfNegative val="0"/>
          <c:cat>
            <c:strRef>
              <c:f>Sheet3!$C$21:$G$21</c:f>
              <c:strCache>
                <c:ptCount val="5"/>
                <c:pt idx="0">
                  <c:v>hydro, reservoir</c:v>
                </c:pt>
                <c:pt idx="1">
                  <c:v>wind, onshore</c:v>
                </c:pt>
                <c:pt idx="2">
                  <c:v>photovoltaic, multi-Si </c:v>
                </c:pt>
                <c:pt idx="3">
                  <c:v>natural gas</c:v>
                </c:pt>
                <c:pt idx="4">
                  <c:v>hard coal</c:v>
                </c:pt>
              </c:strCache>
            </c:strRef>
          </c:cat>
          <c:val>
            <c:numRef>
              <c:f>Sheet3!$C$22:$G$22</c:f>
              <c:numCache>
                <c:formatCode>General</c:formatCode>
                <c:ptCount val="5"/>
                <c:pt idx="0">
                  <c:v>1.4367119891487101E-2</c:v>
                </c:pt>
                <c:pt idx="1">
                  <c:v>1.6275068121426199E-2</c:v>
                </c:pt>
                <c:pt idx="2">
                  <c:v>5.8674264040502501E-2</c:v>
                </c:pt>
                <c:pt idx="3">
                  <c:v>0.60229509654832303</c:v>
                </c:pt>
                <c:pt idx="4">
                  <c:v>1.09097583190035</c:v>
                </c:pt>
              </c:numCache>
            </c:numRef>
          </c:val>
        </c:ser>
        <c:dLbls>
          <c:showLegendKey val="0"/>
          <c:showVal val="0"/>
          <c:showCatName val="0"/>
          <c:showSerName val="0"/>
          <c:showPercent val="0"/>
          <c:showBubbleSize val="0"/>
        </c:dLbls>
        <c:gapWidth val="150"/>
        <c:axId val="87174528"/>
        <c:axId val="87176320"/>
      </c:barChart>
      <c:catAx>
        <c:axId val="87174528"/>
        <c:scaling>
          <c:orientation val="minMax"/>
        </c:scaling>
        <c:delete val="0"/>
        <c:axPos val="l"/>
        <c:majorTickMark val="out"/>
        <c:minorTickMark val="none"/>
        <c:tickLblPos val="nextTo"/>
        <c:txPr>
          <a:bodyPr/>
          <a:lstStyle/>
          <a:p>
            <a:pPr>
              <a:defRPr sz="1100"/>
            </a:pPr>
            <a:endParaRPr lang="pt-PT"/>
          </a:p>
        </c:txPr>
        <c:crossAx val="87176320"/>
        <c:crosses val="autoZero"/>
        <c:auto val="1"/>
        <c:lblAlgn val="ctr"/>
        <c:lblOffset val="100"/>
        <c:noMultiLvlLbl val="0"/>
      </c:catAx>
      <c:valAx>
        <c:axId val="87176320"/>
        <c:scaling>
          <c:orientation val="minMax"/>
        </c:scaling>
        <c:delete val="0"/>
        <c:axPos val="b"/>
        <c:majorGridlines/>
        <c:numFmt formatCode="General" sourceLinked="1"/>
        <c:majorTickMark val="out"/>
        <c:minorTickMark val="none"/>
        <c:tickLblPos val="nextTo"/>
        <c:txPr>
          <a:bodyPr/>
          <a:lstStyle/>
          <a:p>
            <a:pPr>
              <a:defRPr sz="1200"/>
            </a:pPr>
            <a:endParaRPr lang="pt-PT"/>
          </a:p>
        </c:txPr>
        <c:crossAx val="87174528"/>
        <c:crosses val="autoZero"/>
        <c:crossBetween val="between"/>
      </c:valAx>
    </c:plotArea>
    <c:plotVisOnly val="1"/>
    <c:dispBlanksAs val="gap"/>
    <c:showDLblsOverMax val="0"/>
  </c:chart>
  <c:spPr>
    <a:ln>
      <a:solidFill>
        <a:schemeClr val="bg1">
          <a:lumMod val="65000"/>
        </a:schemeClr>
      </a:solidFill>
    </a:ln>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pt-P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a:pPr>
            <a:r>
              <a:rPr lang="en-US" sz="1400" dirty="0" smtClean="0"/>
              <a:t>Material </a:t>
            </a:r>
            <a:r>
              <a:rPr lang="en-US" sz="1400" dirty="0"/>
              <a:t>in NZEB </a:t>
            </a:r>
            <a:r>
              <a:rPr lang="en-US" sz="1400" dirty="0" smtClean="0"/>
              <a:t>building </a:t>
            </a:r>
          </a:p>
          <a:p>
            <a:pPr>
              <a:defRPr sz="1400"/>
            </a:pPr>
            <a:r>
              <a:rPr lang="en-US" sz="1400" dirty="0" smtClean="0"/>
              <a:t>(% w/w)</a:t>
            </a:r>
            <a:endParaRPr lang="en-US" sz="1400" dirty="0"/>
          </a:p>
        </c:rich>
      </c:tx>
      <c:layout/>
      <c:overlay val="0"/>
    </c:title>
    <c:autoTitleDeleted val="0"/>
    <c:view3D>
      <c:rotX val="40"/>
      <c:rotY val="140"/>
      <c:rAngAx val="0"/>
      <c:perspective val="20"/>
    </c:view3D>
    <c:floor>
      <c:thickness val="0"/>
    </c:floor>
    <c:sideWall>
      <c:thickness val="0"/>
    </c:sideWall>
    <c:backWall>
      <c:thickness val="0"/>
    </c:backWall>
    <c:plotArea>
      <c:layout/>
      <c:pie3DChart>
        <c:varyColors val="1"/>
        <c:ser>
          <c:idx val="0"/>
          <c:order val="0"/>
          <c:explosion val="25"/>
          <c:dLbls>
            <c:txPr>
              <a:bodyPr/>
              <a:lstStyle/>
              <a:p>
                <a:pPr>
                  <a:defRPr sz="1050" b="0"/>
                </a:pPr>
                <a:endParaRPr lang="pt-PT"/>
              </a:p>
            </c:txPr>
            <c:dLblPos val="bestFit"/>
            <c:showLegendKey val="0"/>
            <c:showVal val="0"/>
            <c:showCatName val="0"/>
            <c:showSerName val="0"/>
            <c:showPercent val="1"/>
            <c:showBubbleSize val="0"/>
            <c:showLeaderLines val="1"/>
          </c:dLbls>
          <c:cat>
            <c:strRef>
              <c:f>Plan3!$N$20:$N$26</c:f>
              <c:strCache>
                <c:ptCount val="7"/>
                <c:pt idx="0">
                  <c:v>Concrete / mortar</c:v>
                </c:pt>
                <c:pt idx="1">
                  <c:v>Steel</c:v>
                </c:pt>
                <c:pt idx="2">
                  <c:v>Brick</c:v>
                </c:pt>
                <c:pt idx="3">
                  <c:v>Rockfill</c:v>
                </c:pt>
                <c:pt idx="4">
                  <c:v>Ceramic /stone tiles</c:v>
                </c:pt>
                <c:pt idx="5">
                  <c:v>Polimers / insulation</c:v>
                </c:pt>
                <c:pt idx="6">
                  <c:v>Other</c:v>
                </c:pt>
              </c:strCache>
            </c:strRef>
          </c:cat>
          <c:val>
            <c:numRef>
              <c:f>Plan3!$O$20:$O$26</c:f>
              <c:numCache>
                <c:formatCode>General</c:formatCode>
                <c:ptCount val="7"/>
                <c:pt idx="0">
                  <c:v>2506</c:v>
                </c:pt>
                <c:pt idx="1">
                  <c:v>18</c:v>
                </c:pt>
                <c:pt idx="2">
                  <c:v>105</c:v>
                </c:pt>
                <c:pt idx="3">
                  <c:v>190</c:v>
                </c:pt>
                <c:pt idx="4">
                  <c:v>99</c:v>
                </c:pt>
                <c:pt idx="5">
                  <c:v>52</c:v>
                </c:pt>
                <c:pt idx="6">
                  <c:v>20</c:v>
                </c:pt>
              </c:numCache>
            </c:numRef>
          </c:val>
        </c:ser>
        <c:dLbls>
          <c:showLegendKey val="0"/>
          <c:showVal val="1"/>
          <c:showCatName val="0"/>
          <c:showSerName val="0"/>
          <c:showPercent val="0"/>
          <c:showBubbleSize val="0"/>
          <c:showLeaderLines val="1"/>
        </c:dLbls>
      </c:pie3DChart>
    </c:plotArea>
    <c:legend>
      <c:legendPos val="r"/>
      <c:layout/>
      <c:overlay val="0"/>
      <c:txPr>
        <a:bodyPr/>
        <a:lstStyle/>
        <a:p>
          <a:pPr>
            <a:defRPr sz="1200"/>
          </a:pPr>
          <a:endParaRPr lang="pt-PT"/>
        </a:p>
      </c:txPr>
    </c:legend>
    <c:plotVisOnly val="1"/>
    <c:dispBlanksAs val="gap"/>
    <c:showDLblsOverMax val="0"/>
  </c:chart>
  <c:spPr>
    <a:ln>
      <a:solidFill>
        <a:schemeClr val="bg1">
          <a:lumMod val="65000"/>
        </a:schemeClr>
      </a:solidFill>
    </a:ln>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pt-P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a:pPr>
            <a:r>
              <a:rPr lang="pt-PT" sz="1400" b="1" i="0" baseline="0" dirty="0" err="1">
                <a:effectLst/>
              </a:rPr>
              <a:t>Embedded</a:t>
            </a:r>
            <a:r>
              <a:rPr lang="pt-PT" sz="1400" b="1" i="0" baseline="0" dirty="0">
                <a:effectLst/>
              </a:rPr>
              <a:t> </a:t>
            </a:r>
            <a:r>
              <a:rPr lang="pt-PT" sz="1400" b="1" i="0" baseline="0" dirty="0" err="1">
                <a:effectLst/>
              </a:rPr>
              <a:t>primary</a:t>
            </a:r>
            <a:r>
              <a:rPr lang="pt-PT" sz="1400" b="1" i="0" baseline="0" dirty="0">
                <a:effectLst/>
              </a:rPr>
              <a:t> </a:t>
            </a:r>
            <a:r>
              <a:rPr lang="pt-PT" sz="1400" b="1" i="0" baseline="0" dirty="0" err="1">
                <a:effectLst/>
              </a:rPr>
              <a:t>energy</a:t>
            </a:r>
            <a:r>
              <a:rPr lang="pt-PT" sz="1400" b="1" i="0" baseline="0" dirty="0">
                <a:effectLst/>
              </a:rPr>
              <a:t> - </a:t>
            </a:r>
            <a:r>
              <a:rPr lang="pt-PT" sz="1400" b="1" i="0" baseline="0" dirty="0" err="1">
                <a:effectLst/>
              </a:rPr>
              <a:t>different</a:t>
            </a:r>
            <a:r>
              <a:rPr lang="pt-PT" sz="1400" b="1" i="0" baseline="0" dirty="0">
                <a:effectLst/>
              </a:rPr>
              <a:t> </a:t>
            </a:r>
            <a:r>
              <a:rPr lang="pt-PT" sz="1400" b="1" i="0" baseline="0" dirty="0" err="1">
                <a:effectLst/>
              </a:rPr>
              <a:t>insulation</a:t>
            </a:r>
            <a:r>
              <a:rPr lang="pt-PT" sz="1400" b="1" i="0" baseline="0" dirty="0">
                <a:effectLst/>
              </a:rPr>
              <a:t> </a:t>
            </a:r>
            <a:r>
              <a:rPr lang="pt-PT" sz="1400" b="1" i="0" baseline="0" dirty="0" err="1">
                <a:effectLst/>
              </a:rPr>
              <a:t>scenarios</a:t>
            </a:r>
            <a:r>
              <a:rPr lang="pt-PT" sz="1400" b="1" i="0" baseline="0" dirty="0">
                <a:effectLst/>
              </a:rPr>
              <a:t> </a:t>
            </a:r>
            <a:endParaRPr lang="pt-PT" sz="1400" dirty="0">
              <a:effectLst/>
            </a:endParaRPr>
          </a:p>
        </c:rich>
      </c:tx>
      <c:layout/>
      <c:overlay val="0"/>
    </c:title>
    <c:autoTitleDeleted val="0"/>
    <c:plotArea>
      <c:layout/>
      <c:barChart>
        <c:barDir val="bar"/>
        <c:grouping val="clustered"/>
        <c:varyColors val="0"/>
        <c:ser>
          <c:idx val="0"/>
          <c:order val="0"/>
          <c:tx>
            <c:strRef>
              <c:f>Sheet1!$D$25</c:f>
              <c:strCache>
                <c:ptCount val="1"/>
                <c:pt idx="0">
                  <c:v>Half insulation</c:v>
                </c:pt>
              </c:strCache>
            </c:strRef>
          </c:tx>
          <c:invertIfNegative val="0"/>
          <c:cat>
            <c:strRef>
              <c:f>Sheet1!$E$24:$I$24</c:f>
              <c:strCache>
                <c:ptCount val="5"/>
                <c:pt idx="0">
                  <c:v>Structural elements (H+V)</c:v>
                </c:pt>
                <c:pt idx="1">
                  <c:v>Walls</c:v>
                </c:pt>
                <c:pt idx="2">
                  <c:v>Windows</c:v>
                </c:pt>
                <c:pt idx="3">
                  <c:v>Wood components</c:v>
                </c:pt>
                <c:pt idx="4">
                  <c:v>Energy equipment</c:v>
                </c:pt>
              </c:strCache>
            </c:strRef>
          </c:cat>
          <c:val>
            <c:numRef>
              <c:f>Sheet1!$E$25:$I$25</c:f>
              <c:numCache>
                <c:formatCode>0.0%</c:formatCode>
                <c:ptCount val="5"/>
                <c:pt idx="0">
                  <c:v>0.53472942800365864</c:v>
                </c:pt>
                <c:pt idx="1">
                  <c:v>5.7762515126798614E-2</c:v>
                </c:pt>
                <c:pt idx="2">
                  <c:v>0.28975656847034942</c:v>
                </c:pt>
                <c:pt idx="3">
                  <c:v>1.1045536628187549E-2</c:v>
                </c:pt>
                <c:pt idx="4">
                  <c:v>0.10670595177100096</c:v>
                </c:pt>
              </c:numCache>
            </c:numRef>
          </c:val>
        </c:ser>
        <c:ser>
          <c:idx val="1"/>
          <c:order val="1"/>
          <c:tx>
            <c:strRef>
              <c:f>Sheet1!$D$26</c:f>
              <c:strCache>
                <c:ptCount val="1"/>
                <c:pt idx="0">
                  <c:v>Current conditions</c:v>
                </c:pt>
              </c:strCache>
            </c:strRef>
          </c:tx>
          <c:invertIfNegative val="0"/>
          <c:cat>
            <c:strRef>
              <c:f>Sheet1!$E$24:$I$24</c:f>
              <c:strCache>
                <c:ptCount val="5"/>
                <c:pt idx="0">
                  <c:v>Structural elements (H+V)</c:v>
                </c:pt>
                <c:pt idx="1">
                  <c:v>Walls</c:v>
                </c:pt>
                <c:pt idx="2">
                  <c:v>Windows</c:v>
                </c:pt>
                <c:pt idx="3">
                  <c:v>Wood components</c:v>
                </c:pt>
                <c:pt idx="4">
                  <c:v>Energy equipment</c:v>
                </c:pt>
              </c:strCache>
            </c:strRef>
          </c:cat>
          <c:val>
            <c:numRef>
              <c:f>Sheet1!$E$26:$I$26</c:f>
              <c:numCache>
                <c:formatCode>0.0%</c:formatCode>
                <c:ptCount val="5"/>
                <c:pt idx="0">
                  <c:v>0.53678927799334786</c:v>
                </c:pt>
                <c:pt idx="1">
                  <c:v>6.1512848176323312E-2</c:v>
                </c:pt>
                <c:pt idx="2">
                  <c:v>0.28562526684024664</c:v>
                </c:pt>
                <c:pt idx="3">
                  <c:v>1.0888051178527895E-2</c:v>
                </c:pt>
                <c:pt idx="4">
                  <c:v>0.10518455581155678</c:v>
                </c:pt>
              </c:numCache>
            </c:numRef>
          </c:val>
        </c:ser>
        <c:ser>
          <c:idx val="2"/>
          <c:order val="2"/>
          <c:tx>
            <c:strRef>
              <c:f>Sheet1!$D$27</c:f>
              <c:strCache>
                <c:ptCount val="1"/>
                <c:pt idx="0">
                  <c:v>Double insulation</c:v>
                </c:pt>
              </c:strCache>
            </c:strRef>
          </c:tx>
          <c:invertIfNegative val="0"/>
          <c:cat>
            <c:strRef>
              <c:f>Sheet1!$E$24:$I$24</c:f>
              <c:strCache>
                <c:ptCount val="5"/>
                <c:pt idx="0">
                  <c:v>Structural elements (H+V)</c:v>
                </c:pt>
                <c:pt idx="1">
                  <c:v>Walls</c:v>
                </c:pt>
                <c:pt idx="2">
                  <c:v>Windows</c:v>
                </c:pt>
                <c:pt idx="3">
                  <c:v>Wood components</c:v>
                </c:pt>
                <c:pt idx="4">
                  <c:v>Energy equipment</c:v>
                </c:pt>
              </c:strCache>
            </c:strRef>
          </c:cat>
          <c:val>
            <c:numRef>
              <c:f>Sheet1!$E$27:$I$27</c:f>
              <c:numCache>
                <c:formatCode>0.0%</c:formatCode>
                <c:ptCount val="5"/>
                <c:pt idx="0">
                  <c:v>0.54073764949936831</c:v>
                </c:pt>
                <c:pt idx="1">
                  <c:v>6.870157950384076E-2</c:v>
                </c:pt>
                <c:pt idx="2">
                  <c:v>0.27770628549656817</c:v>
                </c:pt>
                <c:pt idx="3">
                  <c:v>1.0586179165923337E-2</c:v>
                </c:pt>
                <c:pt idx="4">
                  <c:v>0.10226830633429779</c:v>
                </c:pt>
              </c:numCache>
            </c:numRef>
          </c:val>
        </c:ser>
        <c:dLbls>
          <c:showLegendKey val="0"/>
          <c:showVal val="0"/>
          <c:showCatName val="0"/>
          <c:showSerName val="0"/>
          <c:showPercent val="0"/>
          <c:showBubbleSize val="0"/>
        </c:dLbls>
        <c:gapWidth val="150"/>
        <c:axId val="88528384"/>
        <c:axId val="88529920"/>
      </c:barChart>
      <c:catAx>
        <c:axId val="88528384"/>
        <c:scaling>
          <c:orientation val="maxMin"/>
        </c:scaling>
        <c:delete val="0"/>
        <c:axPos val="l"/>
        <c:majorTickMark val="out"/>
        <c:minorTickMark val="none"/>
        <c:tickLblPos val="nextTo"/>
        <c:crossAx val="88529920"/>
        <c:crosses val="autoZero"/>
        <c:auto val="1"/>
        <c:lblAlgn val="ctr"/>
        <c:lblOffset val="100"/>
        <c:noMultiLvlLbl val="0"/>
      </c:catAx>
      <c:valAx>
        <c:axId val="88529920"/>
        <c:scaling>
          <c:orientation val="minMax"/>
        </c:scaling>
        <c:delete val="0"/>
        <c:axPos val="t"/>
        <c:majorGridlines/>
        <c:numFmt formatCode="0%" sourceLinked="0"/>
        <c:majorTickMark val="out"/>
        <c:minorTickMark val="none"/>
        <c:tickLblPos val="nextTo"/>
        <c:crossAx val="88528384"/>
        <c:crosses val="autoZero"/>
        <c:crossBetween val="between"/>
      </c:valAx>
    </c:plotArea>
    <c:legend>
      <c:legendPos val="r"/>
      <c:layout/>
      <c:overlay val="0"/>
    </c:legend>
    <c:plotVisOnly val="1"/>
    <c:dispBlanksAs val="gap"/>
    <c:showDLblsOverMax val="0"/>
  </c:chart>
  <c:spPr>
    <a:ln>
      <a:solidFill>
        <a:schemeClr val="bg1">
          <a:lumMod val="65000"/>
        </a:schemeClr>
      </a:solidFill>
    </a:ln>
  </c:sp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71800" cy="457200"/>
          </a:xfrm>
          <a:prstGeom prst="rect">
            <a:avLst/>
          </a:prstGeom>
        </p:spPr>
        <p:txBody>
          <a:bodyPr vert="horz" lIns="91440" tIns="45720" rIns="91440" bIns="45720" rtlCol="0"/>
          <a:lstStyle>
            <a:lvl1pPr algn="l">
              <a:defRPr sz="1200"/>
            </a:lvl1pPr>
          </a:lstStyle>
          <a:p>
            <a:endParaRPr lang="pt-PT"/>
          </a:p>
        </p:txBody>
      </p:sp>
      <p:sp>
        <p:nvSpPr>
          <p:cNvPr id="3" name="Date Placeholder 2"/>
          <p:cNvSpPr>
            <a:spLocks noGrp="1"/>
          </p:cNvSpPr>
          <p:nvPr>
            <p:ph type="dt" sz="quarter" idx="1"/>
          </p:nvPr>
        </p:nvSpPr>
        <p:spPr>
          <a:xfrm>
            <a:off x="3884613" y="1"/>
            <a:ext cx="2971800" cy="457200"/>
          </a:xfrm>
          <a:prstGeom prst="rect">
            <a:avLst/>
          </a:prstGeom>
        </p:spPr>
        <p:txBody>
          <a:bodyPr vert="horz" lIns="91440" tIns="45720" rIns="91440" bIns="45720" rtlCol="0"/>
          <a:lstStyle>
            <a:lvl1pPr algn="r">
              <a:defRPr sz="1200"/>
            </a:lvl1pPr>
          </a:lstStyle>
          <a:p>
            <a:fld id="{534368BB-9516-4E2B-B2E2-95328BD330DB}" type="datetimeFigureOut">
              <a:rPr lang="pt-PT" smtClean="0"/>
              <a:t>15-07-2015</a:t>
            </a:fld>
            <a:endParaRPr lang="pt-PT"/>
          </a:p>
        </p:txBody>
      </p:sp>
      <p:sp>
        <p:nvSpPr>
          <p:cNvPr id="4" name="Footer Placeholder 3"/>
          <p:cNvSpPr>
            <a:spLocks noGrp="1"/>
          </p:cNvSpPr>
          <p:nvPr>
            <p:ph type="ftr" sz="quarter" idx="2"/>
          </p:nvPr>
        </p:nvSpPr>
        <p:spPr>
          <a:xfrm>
            <a:off x="1" y="8685213"/>
            <a:ext cx="2971800" cy="457200"/>
          </a:xfrm>
          <a:prstGeom prst="rect">
            <a:avLst/>
          </a:prstGeom>
        </p:spPr>
        <p:txBody>
          <a:bodyPr vert="horz" lIns="91440" tIns="45720" rIns="91440" bIns="45720" rtlCol="0" anchor="b"/>
          <a:lstStyle>
            <a:lvl1pPr algn="l">
              <a:defRPr sz="1200"/>
            </a:lvl1pPr>
          </a:lstStyle>
          <a:p>
            <a:endParaRPr lang="pt-PT"/>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327B508-63AC-486C-92C4-3DC482DDDEC4}" type="slidenum">
              <a:rPr lang="pt-PT" smtClean="0"/>
              <a:t>‹#›</a:t>
            </a:fld>
            <a:endParaRPr lang="pt-PT"/>
          </a:p>
        </p:txBody>
      </p:sp>
    </p:spTree>
    <p:extLst>
      <p:ext uri="{BB962C8B-B14F-4D97-AF65-F5344CB8AC3E}">
        <p14:creationId xmlns:p14="http://schemas.microsoft.com/office/powerpoint/2010/main" val="3014390517"/>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71800" cy="457200"/>
          </a:xfrm>
          <a:prstGeom prst="rect">
            <a:avLst/>
          </a:prstGeom>
        </p:spPr>
        <p:txBody>
          <a:bodyPr vert="horz" lIns="91440" tIns="45720" rIns="91440" bIns="45720" rtlCol="0"/>
          <a:lstStyle>
            <a:lvl1pPr algn="l">
              <a:defRPr sz="1200"/>
            </a:lvl1pPr>
          </a:lstStyle>
          <a:p>
            <a:endParaRPr lang="pt-PT"/>
          </a:p>
        </p:txBody>
      </p:sp>
      <p:sp>
        <p:nvSpPr>
          <p:cNvPr id="3" name="Date Placeholder 2"/>
          <p:cNvSpPr>
            <a:spLocks noGrp="1"/>
          </p:cNvSpPr>
          <p:nvPr>
            <p:ph type="dt" idx="1"/>
          </p:nvPr>
        </p:nvSpPr>
        <p:spPr>
          <a:xfrm>
            <a:off x="3884613" y="1"/>
            <a:ext cx="2971800" cy="457200"/>
          </a:xfrm>
          <a:prstGeom prst="rect">
            <a:avLst/>
          </a:prstGeom>
        </p:spPr>
        <p:txBody>
          <a:bodyPr vert="horz" lIns="91440" tIns="45720" rIns="91440" bIns="45720" rtlCol="0"/>
          <a:lstStyle>
            <a:lvl1pPr algn="r">
              <a:defRPr sz="1200"/>
            </a:lvl1pPr>
          </a:lstStyle>
          <a:p>
            <a:fld id="{57E405D4-146A-474B-92BC-73C5C54072B3}" type="datetimeFigureOut">
              <a:rPr lang="pt-PT" smtClean="0"/>
              <a:t>15-07-2015</a:t>
            </a:fld>
            <a:endParaRPr lang="pt-PT"/>
          </a:p>
        </p:txBody>
      </p:sp>
      <p:sp>
        <p:nvSpPr>
          <p:cNvPr id="4" name="Slide Image Placeholder 3"/>
          <p:cNvSpPr>
            <a:spLocks noGrp="1" noRot="1" noChangeAspect="1"/>
          </p:cNvSpPr>
          <p:nvPr>
            <p:ph type="sldImg" idx="2"/>
          </p:nvPr>
        </p:nvSpPr>
        <p:spPr>
          <a:xfrm>
            <a:off x="2217738" y="685800"/>
            <a:ext cx="2422525" cy="3429000"/>
          </a:xfrm>
          <a:prstGeom prst="rect">
            <a:avLst/>
          </a:prstGeom>
          <a:noFill/>
          <a:ln w="12700">
            <a:solidFill>
              <a:prstClr val="black"/>
            </a:solidFill>
          </a:ln>
        </p:spPr>
        <p:txBody>
          <a:bodyPr vert="horz" lIns="91440" tIns="45720" rIns="91440" bIns="45720" rtlCol="0" anchor="ctr"/>
          <a:lstStyle/>
          <a:p>
            <a:endParaRPr lang="pt-PT"/>
          </a:p>
        </p:txBody>
      </p:sp>
      <p:sp>
        <p:nvSpPr>
          <p:cNvPr id="5" name="Notes Placeholder 4"/>
          <p:cNvSpPr>
            <a:spLocks noGrp="1"/>
          </p:cNvSpPr>
          <p:nvPr>
            <p:ph type="body" sz="quarter" idx="3"/>
          </p:nvPr>
        </p:nvSpPr>
        <p:spPr>
          <a:xfrm>
            <a:off x="685801"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6" name="Footer Placeholder 5"/>
          <p:cNvSpPr>
            <a:spLocks noGrp="1"/>
          </p:cNvSpPr>
          <p:nvPr>
            <p:ph type="ftr" sz="quarter" idx="4"/>
          </p:nvPr>
        </p:nvSpPr>
        <p:spPr>
          <a:xfrm>
            <a:off x="1" y="8685213"/>
            <a:ext cx="2971800" cy="457200"/>
          </a:xfrm>
          <a:prstGeom prst="rect">
            <a:avLst/>
          </a:prstGeom>
        </p:spPr>
        <p:txBody>
          <a:bodyPr vert="horz" lIns="91440" tIns="45720" rIns="91440" bIns="45720" rtlCol="0" anchor="b"/>
          <a:lstStyle>
            <a:lvl1pPr algn="l">
              <a:defRPr sz="1200"/>
            </a:lvl1pPr>
          </a:lstStyle>
          <a:p>
            <a:endParaRPr lang="pt-PT"/>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31A013-D0E6-418A-9212-9A304A233595}" type="slidenum">
              <a:rPr lang="pt-PT" smtClean="0"/>
              <a:t>‹#›</a:t>
            </a:fld>
            <a:endParaRPr lang="pt-PT"/>
          </a:p>
        </p:txBody>
      </p:sp>
    </p:spTree>
    <p:extLst>
      <p:ext uri="{BB962C8B-B14F-4D97-AF65-F5344CB8AC3E}">
        <p14:creationId xmlns:p14="http://schemas.microsoft.com/office/powerpoint/2010/main" val="2324226897"/>
      </p:ext>
    </p:extLst>
  </p:cSld>
  <p:clrMap bg1="lt1" tx1="dk1" bg2="lt2" tx2="dk2" accent1="accent1" accent2="accent2" accent3="accent3" accent4="accent4" accent5="accent5" accent6="accent6" hlink="hlink" folHlink="folHlink"/>
  <p:hf sldNum="0"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PT"/>
          </a:p>
        </p:txBody>
      </p:sp>
      <p:sp>
        <p:nvSpPr>
          <p:cNvPr id="5" name="Footer Placeholder 4"/>
          <p:cNvSpPr>
            <a:spLocks noGrp="1"/>
          </p:cNvSpPr>
          <p:nvPr>
            <p:ph type="ftr" sz="quarter" idx="10"/>
          </p:nvPr>
        </p:nvSpPr>
        <p:spPr/>
        <p:txBody>
          <a:bodyPr/>
          <a:lstStyle/>
          <a:p>
            <a:endParaRPr lang="pt-PT"/>
          </a:p>
        </p:txBody>
      </p:sp>
    </p:spTree>
    <p:extLst>
      <p:ext uri="{BB962C8B-B14F-4D97-AF65-F5344CB8AC3E}">
        <p14:creationId xmlns:p14="http://schemas.microsoft.com/office/powerpoint/2010/main" val="4580917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7" name="1 Título"/>
          <p:cNvSpPr>
            <a:spLocks noGrp="1"/>
          </p:cNvSpPr>
          <p:nvPr userDrawn="1">
            <p:ph type="ctrTitle"/>
          </p:nvPr>
        </p:nvSpPr>
        <p:spPr>
          <a:xfrm>
            <a:off x="722504" y="728538"/>
            <a:ext cx="19944000" cy="2170089"/>
          </a:xfrm>
        </p:spPr>
        <p:txBody>
          <a:bodyPr>
            <a:normAutofit/>
          </a:bodyPr>
          <a:lstStyle/>
          <a:p>
            <a:pPr algn="l"/>
            <a:r>
              <a:rPr lang="es-ES" sz="7200" dirty="0" err="1" smtClean="0">
                <a:latin typeface="Verdana" pitchFamily="34" charset="0"/>
                <a:ea typeface="Verdana" pitchFamily="34" charset="0"/>
                <a:cs typeface="Verdana" pitchFamily="34" charset="0"/>
              </a:rPr>
              <a:t>Paper</a:t>
            </a:r>
            <a:r>
              <a:rPr lang="es-ES" sz="7200" dirty="0" smtClean="0">
                <a:latin typeface="Verdana" pitchFamily="34" charset="0"/>
                <a:ea typeface="Verdana" pitchFamily="34" charset="0"/>
                <a:cs typeface="Verdana" pitchFamily="34" charset="0"/>
              </a:rPr>
              <a:t> </a:t>
            </a:r>
            <a:r>
              <a:rPr lang="es-ES" sz="7200" dirty="0" err="1" smtClean="0">
                <a:latin typeface="Verdana" pitchFamily="34" charset="0"/>
                <a:ea typeface="Verdana" pitchFamily="34" charset="0"/>
                <a:cs typeface="Verdana" pitchFamily="34" charset="0"/>
              </a:rPr>
              <a:t>title</a:t>
            </a:r>
            <a:endParaRPr lang="es-ES" sz="7200" dirty="0">
              <a:latin typeface="Verdana" pitchFamily="34" charset="0"/>
              <a:ea typeface="Verdana" pitchFamily="34" charset="0"/>
              <a:cs typeface="Verdana" pitchFamily="34" charset="0"/>
            </a:endParaRPr>
          </a:p>
        </p:txBody>
      </p:sp>
      <p:sp>
        <p:nvSpPr>
          <p:cNvPr id="8" name="2 Subtítulo"/>
          <p:cNvSpPr>
            <a:spLocks noGrp="1"/>
          </p:cNvSpPr>
          <p:nvPr userDrawn="1">
            <p:ph type="subTitle" idx="1"/>
          </p:nvPr>
        </p:nvSpPr>
        <p:spPr>
          <a:xfrm>
            <a:off x="684288" y="3402683"/>
            <a:ext cx="19944000" cy="23762640"/>
          </a:xfrm>
        </p:spPr>
        <p:txBody>
          <a:bodyPr/>
          <a:lstStyle>
            <a:lvl1pPr>
              <a:buNone/>
              <a:defRPr/>
            </a:lvl1pPr>
          </a:lstStyle>
          <a:p>
            <a:r>
              <a:rPr lang="es-ES" dirty="0" smtClean="0"/>
              <a:t>Free </a:t>
            </a:r>
            <a:r>
              <a:rPr lang="es-ES" dirty="0" err="1" smtClean="0"/>
              <a:t>space</a:t>
            </a:r>
            <a:endParaRPr lang="es-E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a:xfrm>
            <a:off x="1069340" y="28065053"/>
            <a:ext cx="4990253" cy="1612128"/>
          </a:xfrm>
          <a:prstGeom prst="rect">
            <a:avLst/>
          </a:prstGeom>
        </p:spPr>
        <p:txBody>
          <a:bodyPr/>
          <a:lstStyle/>
          <a:p>
            <a:endParaRPr lang="es-ES"/>
          </a:p>
        </p:txBody>
      </p:sp>
      <p:sp>
        <p:nvSpPr>
          <p:cNvPr id="5" name="4 Marcador de pie de página"/>
          <p:cNvSpPr>
            <a:spLocks noGrp="1"/>
          </p:cNvSpPr>
          <p:nvPr>
            <p:ph type="ftr" sz="quarter" idx="11"/>
          </p:nvPr>
        </p:nvSpPr>
        <p:spPr>
          <a:xfrm>
            <a:off x="7307157" y="28065053"/>
            <a:ext cx="6772487" cy="1612128"/>
          </a:xfrm>
          <a:prstGeom prst="rect">
            <a:avLst/>
          </a:prstGeom>
        </p:spPr>
        <p:txBody>
          <a:bodyPr/>
          <a:lstStyle/>
          <a:p>
            <a:endParaRPr lang="es-ES"/>
          </a:p>
        </p:txBody>
      </p:sp>
      <p:sp>
        <p:nvSpPr>
          <p:cNvPr id="6" name="5 Marcador de número de diapositiva"/>
          <p:cNvSpPr>
            <a:spLocks noGrp="1"/>
          </p:cNvSpPr>
          <p:nvPr>
            <p:ph type="sldNum" sz="quarter" idx="12"/>
          </p:nvPr>
        </p:nvSpPr>
        <p:spPr>
          <a:xfrm>
            <a:off x="15327207" y="28065053"/>
            <a:ext cx="4990253" cy="1612128"/>
          </a:xfrm>
          <a:prstGeom prst="rect">
            <a:avLst/>
          </a:prstGeom>
        </p:spPr>
        <p:txBody>
          <a:bodyPr/>
          <a:lstStyle/>
          <a:p>
            <a:fld id="{EE287F5C-4427-46B7-B58B-C00FA2F4601C}" type="slidenum">
              <a:rPr lang="es-ES" smtClean="0"/>
              <a:t>‹#›</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36264736" y="5355072"/>
            <a:ext cx="11254060" cy="114075602"/>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2502553" y="5355072"/>
            <a:ext cx="33405737" cy="11407560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a:xfrm>
            <a:off x="1069340" y="28065053"/>
            <a:ext cx="4990253" cy="1612128"/>
          </a:xfrm>
          <a:prstGeom prst="rect">
            <a:avLst/>
          </a:prstGeom>
        </p:spPr>
        <p:txBody>
          <a:bodyPr/>
          <a:lstStyle/>
          <a:p>
            <a:endParaRPr lang="es-ES"/>
          </a:p>
        </p:txBody>
      </p:sp>
      <p:sp>
        <p:nvSpPr>
          <p:cNvPr id="5" name="4 Marcador de pie de página"/>
          <p:cNvSpPr>
            <a:spLocks noGrp="1"/>
          </p:cNvSpPr>
          <p:nvPr>
            <p:ph type="ftr" sz="quarter" idx="11"/>
          </p:nvPr>
        </p:nvSpPr>
        <p:spPr>
          <a:xfrm>
            <a:off x="7307157" y="28065053"/>
            <a:ext cx="6772487" cy="1612128"/>
          </a:xfrm>
          <a:prstGeom prst="rect">
            <a:avLst/>
          </a:prstGeom>
        </p:spPr>
        <p:txBody>
          <a:bodyPr/>
          <a:lstStyle/>
          <a:p>
            <a:endParaRPr lang="es-ES"/>
          </a:p>
        </p:txBody>
      </p:sp>
      <p:sp>
        <p:nvSpPr>
          <p:cNvPr id="6" name="5 Marcador de número de diapositiva"/>
          <p:cNvSpPr>
            <a:spLocks noGrp="1"/>
          </p:cNvSpPr>
          <p:nvPr>
            <p:ph type="sldNum" sz="quarter" idx="12"/>
          </p:nvPr>
        </p:nvSpPr>
        <p:spPr>
          <a:xfrm>
            <a:off x="15327207" y="28065053"/>
            <a:ext cx="4990253" cy="1612128"/>
          </a:xfrm>
          <a:prstGeom prst="rect">
            <a:avLst/>
          </a:prstGeom>
        </p:spPr>
        <p:txBody>
          <a:bodyPr/>
          <a:lstStyle/>
          <a:p>
            <a:fld id="{EE287F5C-4427-46B7-B58B-C00FA2F4601C}" type="slidenum">
              <a:rPr lang="es-ES" smtClean="0"/>
              <a:t>‹#›</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a:xfrm>
            <a:off x="1069340" y="28065053"/>
            <a:ext cx="4990253" cy="1612128"/>
          </a:xfrm>
          <a:prstGeom prst="rect">
            <a:avLst/>
          </a:prstGeom>
        </p:spPr>
        <p:txBody>
          <a:bodyPr/>
          <a:lstStyle/>
          <a:p>
            <a:endParaRPr lang="es-ES"/>
          </a:p>
        </p:txBody>
      </p:sp>
      <p:sp>
        <p:nvSpPr>
          <p:cNvPr id="5" name="4 Marcador de pie de página"/>
          <p:cNvSpPr>
            <a:spLocks noGrp="1"/>
          </p:cNvSpPr>
          <p:nvPr>
            <p:ph type="ftr" sz="quarter" idx="11"/>
          </p:nvPr>
        </p:nvSpPr>
        <p:spPr>
          <a:xfrm>
            <a:off x="7307157" y="28065053"/>
            <a:ext cx="6772487" cy="1612128"/>
          </a:xfrm>
          <a:prstGeom prst="rect">
            <a:avLst/>
          </a:prstGeom>
        </p:spPr>
        <p:txBody>
          <a:bodyPr/>
          <a:lstStyle/>
          <a:p>
            <a:endParaRPr lang="es-ES"/>
          </a:p>
        </p:txBody>
      </p:sp>
      <p:sp>
        <p:nvSpPr>
          <p:cNvPr id="6" name="5 Marcador de número de diapositiva"/>
          <p:cNvSpPr>
            <a:spLocks noGrp="1"/>
          </p:cNvSpPr>
          <p:nvPr>
            <p:ph type="sldNum" sz="quarter" idx="12"/>
          </p:nvPr>
        </p:nvSpPr>
        <p:spPr>
          <a:xfrm>
            <a:off x="15327207" y="28065053"/>
            <a:ext cx="4990253" cy="1612128"/>
          </a:xfrm>
          <a:prstGeom prst="rect">
            <a:avLst/>
          </a:prstGeom>
        </p:spPr>
        <p:txBody>
          <a:bodyPr/>
          <a:lstStyle/>
          <a:p>
            <a:fld id="{EE287F5C-4427-46B7-B58B-C00FA2F4601C}" type="slidenum">
              <a:rPr lang="es-ES" smtClean="0"/>
              <a:t>‹#›</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1689410" y="19457690"/>
            <a:ext cx="18178780" cy="6013939"/>
          </a:xfrm>
        </p:spPr>
        <p:txBody>
          <a:bodyPr anchor="t"/>
          <a:lstStyle>
            <a:lvl1pPr algn="l">
              <a:defRPr sz="129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1689410" y="12833948"/>
            <a:ext cx="18178780" cy="6623742"/>
          </a:xfrm>
        </p:spPr>
        <p:txBody>
          <a:bodyPr anchor="b"/>
          <a:lstStyle>
            <a:lvl1pPr marL="0" indent="0">
              <a:buNone/>
              <a:defRPr sz="6500">
                <a:solidFill>
                  <a:schemeClr val="tx1">
                    <a:tint val="75000"/>
                  </a:schemeClr>
                </a:solidFill>
              </a:defRPr>
            </a:lvl1pPr>
            <a:lvl2pPr marL="1476162" indent="0">
              <a:buNone/>
              <a:defRPr sz="5800">
                <a:solidFill>
                  <a:schemeClr val="tx1">
                    <a:tint val="75000"/>
                  </a:schemeClr>
                </a:solidFill>
              </a:defRPr>
            </a:lvl2pPr>
            <a:lvl3pPr marL="2952323" indent="0">
              <a:buNone/>
              <a:defRPr sz="5200">
                <a:solidFill>
                  <a:schemeClr val="tx1">
                    <a:tint val="75000"/>
                  </a:schemeClr>
                </a:solidFill>
              </a:defRPr>
            </a:lvl3pPr>
            <a:lvl4pPr marL="4428485" indent="0">
              <a:buNone/>
              <a:defRPr sz="4500">
                <a:solidFill>
                  <a:schemeClr val="tx1">
                    <a:tint val="75000"/>
                  </a:schemeClr>
                </a:solidFill>
              </a:defRPr>
            </a:lvl4pPr>
            <a:lvl5pPr marL="5904647" indent="0">
              <a:buNone/>
              <a:defRPr sz="4500">
                <a:solidFill>
                  <a:schemeClr val="tx1">
                    <a:tint val="75000"/>
                  </a:schemeClr>
                </a:solidFill>
              </a:defRPr>
            </a:lvl5pPr>
            <a:lvl6pPr marL="7380808" indent="0">
              <a:buNone/>
              <a:defRPr sz="4500">
                <a:solidFill>
                  <a:schemeClr val="tx1">
                    <a:tint val="75000"/>
                  </a:schemeClr>
                </a:solidFill>
              </a:defRPr>
            </a:lvl6pPr>
            <a:lvl7pPr marL="8856970" indent="0">
              <a:buNone/>
              <a:defRPr sz="4500">
                <a:solidFill>
                  <a:schemeClr val="tx1">
                    <a:tint val="75000"/>
                  </a:schemeClr>
                </a:solidFill>
              </a:defRPr>
            </a:lvl7pPr>
            <a:lvl8pPr marL="10333131" indent="0">
              <a:buNone/>
              <a:defRPr sz="4500">
                <a:solidFill>
                  <a:schemeClr val="tx1">
                    <a:tint val="75000"/>
                  </a:schemeClr>
                </a:solidFill>
              </a:defRPr>
            </a:lvl8pPr>
            <a:lvl9pPr marL="11809293" indent="0">
              <a:buNone/>
              <a:defRPr sz="45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a:xfrm>
            <a:off x="1069340" y="28065053"/>
            <a:ext cx="4990253" cy="1612128"/>
          </a:xfrm>
          <a:prstGeom prst="rect">
            <a:avLst/>
          </a:prstGeom>
        </p:spPr>
        <p:txBody>
          <a:bodyPr/>
          <a:lstStyle/>
          <a:p>
            <a:endParaRPr lang="es-ES"/>
          </a:p>
        </p:txBody>
      </p:sp>
      <p:sp>
        <p:nvSpPr>
          <p:cNvPr id="5" name="4 Marcador de pie de página"/>
          <p:cNvSpPr>
            <a:spLocks noGrp="1"/>
          </p:cNvSpPr>
          <p:nvPr>
            <p:ph type="ftr" sz="quarter" idx="11"/>
          </p:nvPr>
        </p:nvSpPr>
        <p:spPr>
          <a:xfrm>
            <a:off x="7307157" y="28065053"/>
            <a:ext cx="6772487" cy="1612128"/>
          </a:xfrm>
          <a:prstGeom prst="rect">
            <a:avLst/>
          </a:prstGeom>
        </p:spPr>
        <p:txBody>
          <a:bodyPr/>
          <a:lstStyle/>
          <a:p>
            <a:endParaRPr lang="es-ES"/>
          </a:p>
        </p:txBody>
      </p:sp>
      <p:sp>
        <p:nvSpPr>
          <p:cNvPr id="6" name="5 Marcador de número de diapositiva"/>
          <p:cNvSpPr>
            <a:spLocks noGrp="1"/>
          </p:cNvSpPr>
          <p:nvPr>
            <p:ph type="sldNum" sz="quarter" idx="12"/>
          </p:nvPr>
        </p:nvSpPr>
        <p:spPr>
          <a:xfrm>
            <a:off x="15327207" y="28065053"/>
            <a:ext cx="4990253" cy="1612128"/>
          </a:xfrm>
          <a:prstGeom prst="rect">
            <a:avLst/>
          </a:prstGeom>
        </p:spPr>
        <p:txBody>
          <a:bodyPr/>
          <a:lstStyle/>
          <a:p>
            <a:fld id="{EE287F5C-4427-46B7-B58B-C00FA2F4601C}" type="slidenum">
              <a:rPr lang="es-ES" smtClean="0"/>
              <a:t>‹#›</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2502554" y="31198189"/>
            <a:ext cx="22329898" cy="88232483"/>
          </a:xfrm>
        </p:spPr>
        <p:txBody>
          <a:bodyPr/>
          <a:lstStyle>
            <a:lvl1pPr>
              <a:defRPr sz="9000"/>
            </a:lvl1pPr>
            <a:lvl2pPr>
              <a:defRPr sz="7700"/>
            </a:lvl2pPr>
            <a:lvl3pPr>
              <a:defRPr sz="6500"/>
            </a:lvl3pPr>
            <a:lvl4pPr>
              <a:defRPr sz="5800"/>
            </a:lvl4pPr>
            <a:lvl5pPr>
              <a:defRPr sz="5800"/>
            </a:lvl5pPr>
            <a:lvl6pPr>
              <a:defRPr sz="5800"/>
            </a:lvl6pPr>
            <a:lvl7pPr>
              <a:defRPr sz="5800"/>
            </a:lvl7pPr>
            <a:lvl8pPr>
              <a:defRPr sz="5800"/>
            </a:lvl8pPr>
            <a:lvl9pPr>
              <a:defRPr sz="5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25188899" y="31198189"/>
            <a:ext cx="22329898" cy="88232483"/>
          </a:xfrm>
        </p:spPr>
        <p:txBody>
          <a:bodyPr/>
          <a:lstStyle>
            <a:lvl1pPr>
              <a:defRPr sz="9000"/>
            </a:lvl1pPr>
            <a:lvl2pPr>
              <a:defRPr sz="7700"/>
            </a:lvl2pPr>
            <a:lvl3pPr>
              <a:defRPr sz="6500"/>
            </a:lvl3pPr>
            <a:lvl4pPr>
              <a:defRPr sz="5800"/>
            </a:lvl4pPr>
            <a:lvl5pPr>
              <a:defRPr sz="5800"/>
            </a:lvl5pPr>
            <a:lvl6pPr>
              <a:defRPr sz="5800"/>
            </a:lvl6pPr>
            <a:lvl7pPr>
              <a:defRPr sz="5800"/>
            </a:lvl7pPr>
            <a:lvl8pPr>
              <a:defRPr sz="5800"/>
            </a:lvl8pPr>
            <a:lvl9pPr>
              <a:defRPr sz="5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1069340" y="28065053"/>
            <a:ext cx="4990253" cy="1612128"/>
          </a:xfrm>
          <a:prstGeom prst="rect">
            <a:avLst/>
          </a:prstGeom>
        </p:spPr>
        <p:txBody>
          <a:bodyPr/>
          <a:lstStyle/>
          <a:p>
            <a:endParaRPr lang="es-ES"/>
          </a:p>
        </p:txBody>
      </p:sp>
      <p:sp>
        <p:nvSpPr>
          <p:cNvPr id="6" name="5 Marcador de pie de página"/>
          <p:cNvSpPr>
            <a:spLocks noGrp="1"/>
          </p:cNvSpPr>
          <p:nvPr>
            <p:ph type="ftr" sz="quarter" idx="11"/>
          </p:nvPr>
        </p:nvSpPr>
        <p:spPr>
          <a:xfrm>
            <a:off x="7307157" y="28065053"/>
            <a:ext cx="6772487" cy="1612128"/>
          </a:xfrm>
          <a:prstGeom prst="rect">
            <a:avLst/>
          </a:prstGeom>
        </p:spPr>
        <p:txBody>
          <a:bodyPr/>
          <a:lstStyle/>
          <a:p>
            <a:endParaRPr lang="es-ES"/>
          </a:p>
        </p:txBody>
      </p:sp>
      <p:sp>
        <p:nvSpPr>
          <p:cNvPr id="7" name="6 Marcador de número de diapositiva"/>
          <p:cNvSpPr>
            <a:spLocks noGrp="1"/>
          </p:cNvSpPr>
          <p:nvPr>
            <p:ph type="sldNum" sz="quarter" idx="12"/>
          </p:nvPr>
        </p:nvSpPr>
        <p:spPr>
          <a:xfrm>
            <a:off x="15327207" y="28065053"/>
            <a:ext cx="4990253" cy="1612128"/>
          </a:xfrm>
          <a:prstGeom prst="rect">
            <a:avLst/>
          </a:prstGeom>
        </p:spPr>
        <p:txBody>
          <a:bodyPr/>
          <a:lstStyle/>
          <a:p>
            <a:fld id="{EE287F5C-4427-46B7-B58B-C00FA2F4601C}" type="slidenum">
              <a:rPr lang="es-ES" smtClean="0"/>
              <a:t>‹#›</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1069340" y="1212603"/>
            <a:ext cx="19248120" cy="5046663"/>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1069340" y="6777950"/>
            <a:ext cx="9449551" cy="2824727"/>
          </a:xfrm>
        </p:spPr>
        <p:txBody>
          <a:bodyPr anchor="b"/>
          <a:lstStyle>
            <a:lvl1pPr marL="0" indent="0">
              <a:buNone/>
              <a:defRPr sz="7700" b="1"/>
            </a:lvl1pPr>
            <a:lvl2pPr marL="1476162" indent="0">
              <a:buNone/>
              <a:defRPr sz="6500" b="1"/>
            </a:lvl2pPr>
            <a:lvl3pPr marL="2952323" indent="0">
              <a:buNone/>
              <a:defRPr sz="5800" b="1"/>
            </a:lvl3pPr>
            <a:lvl4pPr marL="4428485" indent="0">
              <a:buNone/>
              <a:defRPr sz="5200" b="1"/>
            </a:lvl4pPr>
            <a:lvl5pPr marL="5904647" indent="0">
              <a:buNone/>
              <a:defRPr sz="5200" b="1"/>
            </a:lvl5pPr>
            <a:lvl6pPr marL="7380808" indent="0">
              <a:buNone/>
              <a:defRPr sz="5200" b="1"/>
            </a:lvl6pPr>
            <a:lvl7pPr marL="8856970" indent="0">
              <a:buNone/>
              <a:defRPr sz="5200" b="1"/>
            </a:lvl7pPr>
            <a:lvl8pPr marL="10333131" indent="0">
              <a:buNone/>
              <a:defRPr sz="5200" b="1"/>
            </a:lvl8pPr>
            <a:lvl9pPr marL="11809293" indent="0">
              <a:buNone/>
              <a:defRPr sz="52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1069340" y="9602677"/>
            <a:ext cx="9449551" cy="17446034"/>
          </a:xfrm>
        </p:spPr>
        <p:txBody>
          <a:bodyPr/>
          <a:lstStyle>
            <a:lvl1pPr>
              <a:defRPr sz="7700"/>
            </a:lvl1pPr>
            <a:lvl2pPr>
              <a:defRPr sz="6500"/>
            </a:lvl2pPr>
            <a:lvl3pPr>
              <a:defRPr sz="5800"/>
            </a:lvl3pPr>
            <a:lvl4pPr>
              <a:defRPr sz="5200"/>
            </a:lvl4pPr>
            <a:lvl5pPr>
              <a:defRPr sz="5200"/>
            </a:lvl5pPr>
            <a:lvl6pPr>
              <a:defRPr sz="5200"/>
            </a:lvl6pPr>
            <a:lvl7pPr>
              <a:defRPr sz="5200"/>
            </a:lvl7pPr>
            <a:lvl8pPr>
              <a:defRPr sz="5200"/>
            </a:lvl8pPr>
            <a:lvl9pPr>
              <a:defRPr sz="5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10864198" y="6777950"/>
            <a:ext cx="9453263" cy="2824727"/>
          </a:xfrm>
        </p:spPr>
        <p:txBody>
          <a:bodyPr anchor="b"/>
          <a:lstStyle>
            <a:lvl1pPr marL="0" indent="0">
              <a:buNone/>
              <a:defRPr sz="7700" b="1"/>
            </a:lvl1pPr>
            <a:lvl2pPr marL="1476162" indent="0">
              <a:buNone/>
              <a:defRPr sz="6500" b="1"/>
            </a:lvl2pPr>
            <a:lvl3pPr marL="2952323" indent="0">
              <a:buNone/>
              <a:defRPr sz="5800" b="1"/>
            </a:lvl3pPr>
            <a:lvl4pPr marL="4428485" indent="0">
              <a:buNone/>
              <a:defRPr sz="5200" b="1"/>
            </a:lvl4pPr>
            <a:lvl5pPr marL="5904647" indent="0">
              <a:buNone/>
              <a:defRPr sz="5200" b="1"/>
            </a:lvl5pPr>
            <a:lvl6pPr marL="7380808" indent="0">
              <a:buNone/>
              <a:defRPr sz="5200" b="1"/>
            </a:lvl6pPr>
            <a:lvl7pPr marL="8856970" indent="0">
              <a:buNone/>
              <a:defRPr sz="5200" b="1"/>
            </a:lvl7pPr>
            <a:lvl8pPr marL="10333131" indent="0">
              <a:buNone/>
              <a:defRPr sz="5200" b="1"/>
            </a:lvl8pPr>
            <a:lvl9pPr marL="11809293" indent="0">
              <a:buNone/>
              <a:defRPr sz="52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10864198" y="9602677"/>
            <a:ext cx="9453263" cy="17446034"/>
          </a:xfrm>
        </p:spPr>
        <p:txBody>
          <a:bodyPr/>
          <a:lstStyle>
            <a:lvl1pPr>
              <a:defRPr sz="7700"/>
            </a:lvl1pPr>
            <a:lvl2pPr>
              <a:defRPr sz="6500"/>
            </a:lvl2pPr>
            <a:lvl3pPr>
              <a:defRPr sz="5800"/>
            </a:lvl3pPr>
            <a:lvl4pPr>
              <a:defRPr sz="5200"/>
            </a:lvl4pPr>
            <a:lvl5pPr>
              <a:defRPr sz="5200"/>
            </a:lvl5pPr>
            <a:lvl6pPr>
              <a:defRPr sz="5200"/>
            </a:lvl6pPr>
            <a:lvl7pPr>
              <a:defRPr sz="5200"/>
            </a:lvl7pPr>
            <a:lvl8pPr>
              <a:defRPr sz="5200"/>
            </a:lvl8pPr>
            <a:lvl9pPr>
              <a:defRPr sz="5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a:xfrm>
            <a:off x="1069340" y="28065053"/>
            <a:ext cx="4990253" cy="1612128"/>
          </a:xfrm>
          <a:prstGeom prst="rect">
            <a:avLst/>
          </a:prstGeom>
        </p:spPr>
        <p:txBody>
          <a:bodyPr/>
          <a:lstStyle/>
          <a:p>
            <a:endParaRPr lang="es-ES"/>
          </a:p>
        </p:txBody>
      </p:sp>
      <p:sp>
        <p:nvSpPr>
          <p:cNvPr id="8" name="7 Marcador de pie de página"/>
          <p:cNvSpPr>
            <a:spLocks noGrp="1"/>
          </p:cNvSpPr>
          <p:nvPr>
            <p:ph type="ftr" sz="quarter" idx="11"/>
          </p:nvPr>
        </p:nvSpPr>
        <p:spPr>
          <a:xfrm>
            <a:off x="7307157" y="28065053"/>
            <a:ext cx="6772487" cy="1612128"/>
          </a:xfrm>
          <a:prstGeom prst="rect">
            <a:avLst/>
          </a:prstGeom>
        </p:spPr>
        <p:txBody>
          <a:bodyPr/>
          <a:lstStyle/>
          <a:p>
            <a:endParaRPr lang="es-ES"/>
          </a:p>
        </p:txBody>
      </p:sp>
      <p:sp>
        <p:nvSpPr>
          <p:cNvPr id="9" name="8 Marcador de número de diapositiva"/>
          <p:cNvSpPr>
            <a:spLocks noGrp="1"/>
          </p:cNvSpPr>
          <p:nvPr>
            <p:ph type="sldNum" sz="quarter" idx="12"/>
          </p:nvPr>
        </p:nvSpPr>
        <p:spPr>
          <a:xfrm>
            <a:off x="15327207" y="28065053"/>
            <a:ext cx="4990253" cy="1612128"/>
          </a:xfrm>
          <a:prstGeom prst="rect">
            <a:avLst/>
          </a:prstGeom>
        </p:spPr>
        <p:txBody>
          <a:bodyPr/>
          <a:lstStyle/>
          <a:p>
            <a:fld id="{EE287F5C-4427-46B7-B58B-C00FA2F4601C}" type="slidenum">
              <a:rPr lang="es-ES" smtClean="0"/>
              <a:t>‹#›</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a:xfrm>
            <a:off x="1069340" y="28065053"/>
            <a:ext cx="4990253" cy="1612128"/>
          </a:xfrm>
          <a:prstGeom prst="rect">
            <a:avLst/>
          </a:prstGeom>
        </p:spPr>
        <p:txBody>
          <a:bodyPr/>
          <a:lstStyle/>
          <a:p>
            <a:endParaRPr lang="es-ES"/>
          </a:p>
        </p:txBody>
      </p:sp>
      <p:sp>
        <p:nvSpPr>
          <p:cNvPr id="4" name="3 Marcador de pie de página"/>
          <p:cNvSpPr>
            <a:spLocks noGrp="1"/>
          </p:cNvSpPr>
          <p:nvPr>
            <p:ph type="ftr" sz="quarter" idx="11"/>
          </p:nvPr>
        </p:nvSpPr>
        <p:spPr>
          <a:xfrm>
            <a:off x="7307157" y="28065053"/>
            <a:ext cx="6772487" cy="1612128"/>
          </a:xfrm>
          <a:prstGeom prst="rect">
            <a:avLst/>
          </a:prstGeom>
        </p:spPr>
        <p:txBody>
          <a:bodyPr/>
          <a:lstStyle/>
          <a:p>
            <a:endParaRPr lang="es-ES"/>
          </a:p>
        </p:txBody>
      </p:sp>
      <p:sp>
        <p:nvSpPr>
          <p:cNvPr id="5" name="4 Marcador de número de diapositiva"/>
          <p:cNvSpPr>
            <a:spLocks noGrp="1"/>
          </p:cNvSpPr>
          <p:nvPr>
            <p:ph type="sldNum" sz="quarter" idx="12"/>
          </p:nvPr>
        </p:nvSpPr>
        <p:spPr>
          <a:xfrm>
            <a:off x="15327207" y="28065053"/>
            <a:ext cx="4990253" cy="1612128"/>
          </a:xfrm>
          <a:prstGeom prst="rect">
            <a:avLst/>
          </a:prstGeom>
        </p:spPr>
        <p:txBody>
          <a:bodyPr/>
          <a:lstStyle/>
          <a:p>
            <a:fld id="{EE287F5C-4427-46B7-B58B-C00FA2F4601C}" type="slidenum">
              <a:rPr lang="es-ES" smtClean="0"/>
              <a:t>‹#›</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1069340" y="28065053"/>
            <a:ext cx="4990253" cy="1612128"/>
          </a:xfrm>
          <a:prstGeom prst="rect">
            <a:avLst/>
          </a:prstGeom>
        </p:spPr>
        <p:txBody>
          <a:bodyPr/>
          <a:lstStyle/>
          <a:p>
            <a:endParaRPr lang="es-ES"/>
          </a:p>
        </p:txBody>
      </p:sp>
      <p:sp>
        <p:nvSpPr>
          <p:cNvPr id="3" name="2 Marcador de pie de página"/>
          <p:cNvSpPr>
            <a:spLocks noGrp="1"/>
          </p:cNvSpPr>
          <p:nvPr>
            <p:ph type="ftr" sz="quarter" idx="11"/>
          </p:nvPr>
        </p:nvSpPr>
        <p:spPr>
          <a:xfrm>
            <a:off x="7307157" y="28065053"/>
            <a:ext cx="6772487" cy="1612128"/>
          </a:xfrm>
          <a:prstGeom prst="rect">
            <a:avLst/>
          </a:prstGeom>
        </p:spPr>
        <p:txBody>
          <a:bodyPr/>
          <a:lstStyle/>
          <a:p>
            <a:endParaRPr lang="es-ES"/>
          </a:p>
        </p:txBody>
      </p:sp>
      <p:sp>
        <p:nvSpPr>
          <p:cNvPr id="4" name="3 Marcador de número de diapositiva"/>
          <p:cNvSpPr>
            <a:spLocks noGrp="1"/>
          </p:cNvSpPr>
          <p:nvPr>
            <p:ph type="sldNum" sz="quarter" idx="12"/>
          </p:nvPr>
        </p:nvSpPr>
        <p:spPr>
          <a:xfrm>
            <a:off x="15327207" y="28065053"/>
            <a:ext cx="4990253" cy="1612128"/>
          </a:xfrm>
          <a:prstGeom prst="rect">
            <a:avLst/>
          </a:prstGeom>
        </p:spPr>
        <p:txBody>
          <a:bodyPr/>
          <a:lstStyle/>
          <a:p>
            <a:fld id="{EE287F5C-4427-46B7-B58B-C00FA2F4601C}" type="slidenum">
              <a:rPr lang="es-ES" smtClean="0"/>
              <a:t>‹#›</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069341" y="1205591"/>
            <a:ext cx="7036110" cy="5130774"/>
          </a:xfrm>
        </p:spPr>
        <p:txBody>
          <a:bodyPr anchor="b"/>
          <a:lstStyle>
            <a:lvl1pPr algn="l">
              <a:defRPr sz="65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8361645" y="1205594"/>
            <a:ext cx="11955815" cy="25843120"/>
          </a:xfrm>
        </p:spPr>
        <p:txBody>
          <a:bodyPr/>
          <a:lstStyle>
            <a:lvl1pPr>
              <a:defRPr sz="10300"/>
            </a:lvl1pPr>
            <a:lvl2pPr>
              <a:defRPr sz="9000"/>
            </a:lvl2pPr>
            <a:lvl3pPr>
              <a:defRPr sz="7700"/>
            </a:lvl3pPr>
            <a:lvl4pPr>
              <a:defRPr sz="6500"/>
            </a:lvl4pPr>
            <a:lvl5pPr>
              <a:defRPr sz="6500"/>
            </a:lvl5pPr>
            <a:lvl6pPr>
              <a:defRPr sz="6500"/>
            </a:lvl6pPr>
            <a:lvl7pPr>
              <a:defRPr sz="6500"/>
            </a:lvl7pPr>
            <a:lvl8pPr>
              <a:defRPr sz="6500"/>
            </a:lvl8pPr>
            <a:lvl9pPr>
              <a:defRPr sz="6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1069341" y="6336367"/>
            <a:ext cx="7036110" cy="20712346"/>
          </a:xfrm>
        </p:spPr>
        <p:txBody>
          <a:bodyPr/>
          <a:lstStyle>
            <a:lvl1pPr marL="0" indent="0">
              <a:buNone/>
              <a:defRPr sz="4500"/>
            </a:lvl1pPr>
            <a:lvl2pPr marL="1476162" indent="0">
              <a:buNone/>
              <a:defRPr sz="3900"/>
            </a:lvl2pPr>
            <a:lvl3pPr marL="2952323" indent="0">
              <a:buNone/>
              <a:defRPr sz="3200"/>
            </a:lvl3pPr>
            <a:lvl4pPr marL="4428485" indent="0">
              <a:buNone/>
              <a:defRPr sz="2900"/>
            </a:lvl4pPr>
            <a:lvl5pPr marL="5904647" indent="0">
              <a:buNone/>
              <a:defRPr sz="2900"/>
            </a:lvl5pPr>
            <a:lvl6pPr marL="7380808" indent="0">
              <a:buNone/>
              <a:defRPr sz="2900"/>
            </a:lvl6pPr>
            <a:lvl7pPr marL="8856970" indent="0">
              <a:buNone/>
              <a:defRPr sz="2900"/>
            </a:lvl7pPr>
            <a:lvl8pPr marL="10333131" indent="0">
              <a:buNone/>
              <a:defRPr sz="2900"/>
            </a:lvl8pPr>
            <a:lvl9pPr marL="11809293" indent="0">
              <a:buNone/>
              <a:defRPr sz="2900"/>
            </a:lvl9pPr>
          </a:lstStyle>
          <a:p>
            <a:pPr lvl="0"/>
            <a:r>
              <a:rPr lang="es-ES" smtClean="0"/>
              <a:t>Haga clic para modificar el estilo de texto del patrón</a:t>
            </a:r>
          </a:p>
        </p:txBody>
      </p:sp>
      <p:sp>
        <p:nvSpPr>
          <p:cNvPr id="5" name="4 Marcador de fecha"/>
          <p:cNvSpPr>
            <a:spLocks noGrp="1"/>
          </p:cNvSpPr>
          <p:nvPr>
            <p:ph type="dt" sz="half" idx="10"/>
          </p:nvPr>
        </p:nvSpPr>
        <p:spPr>
          <a:xfrm>
            <a:off x="1069340" y="28065053"/>
            <a:ext cx="4990253" cy="1612128"/>
          </a:xfrm>
          <a:prstGeom prst="rect">
            <a:avLst/>
          </a:prstGeom>
        </p:spPr>
        <p:txBody>
          <a:bodyPr/>
          <a:lstStyle/>
          <a:p>
            <a:endParaRPr lang="es-ES"/>
          </a:p>
        </p:txBody>
      </p:sp>
      <p:sp>
        <p:nvSpPr>
          <p:cNvPr id="6" name="5 Marcador de pie de página"/>
          <p:cNvSpPr>
            <a:spLocks noGrp="1"/>
          </p:cNvSpPr>
          <p:nvPr>
            <p:ph type="ftr" sz="quarter" idx="11"/>
          </p:nvPr>
        </p:nvSpPr>
        <p:spPr>
          <a:xfrm>
            <a:off x="7307157" y="28065053"/>
            <a:ext cx="6772487" cy="1612128"/>
          </a:xfrm>
          <a:prstGeom prst="rect">
            <a:avLst/>
          </a:prstGeom>
        </p:spPr>
        <p:txBody>
          <a:bodyPr/>
          <a:lstStyle/>
          <a:p>
            <a:endParaRPr lang="es-ES"/>
          </a:p>
        </p:txBody>
      </p:sp>
      <p:sp>
        <p:nvSpPr>
          <p:cNvPr id="7" name="6 Marcador de número de diapositiva"/>
          <p:cNvSpPr>
            <a:spLocks noGrp="1"/>
          </p:cNvSpPr>
          <p:nvPr>
            <p:ph type="sldNum" sz="quarter" idx="12"/>
          </p:nvPr>
        </p:nvSpPr>
        <p:spPr>
          <a:xfrm>
            <a:off x="15327207" y="28065053"/>
            <a:ext cx="4990253" cy="1612128"/>
          </a:xfrm>
          <a:prstGeom prst="rect">
            <a:avLst/>
          </a:prstGeom>
        </p:spPr>
        <p:txBody>
          <a:bodyPr/>
          <a:lstStyle/>
          <a:p>
            <a:fld id="{EE287F5C-4427-46B7-B58B-C00FA2F4601C}" type="slidenum">
              <a:rPr lang="es-ES" smtClean="0"/>
              <a:t>‹#›</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191962" y="21195982"/>
            <a:ext cx="12832080" cy="2502306"/>
          </a:xfrm>
        </p:spPr>
        <p:txBody>
          <a:bodyPr anchor="b"/>
          <a:lstStyle>
            <a:lvl1pPr algn="l">
              <a:defRPr sz="65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4191962" y="2705572"/>
            <a:ext cx="12832080" cy="18167985"/>
          </a:xfrm>
        </p:spPr>
        <p:txBody>
          <a:bodyPr/>
          <a:lstStyle>
            <a:lvl1pPr marL="0" indent="0">
              <a:buNone/>
              <a:defRPr sz="10300"/>
            </a:lvl1pPr>
            <a:lvl2pPr marL="1476162" indent="0">
              <a:buNone/>
              <a:defRPr sz="9000"/>
            </a:lvl2pPr>
            <a:lvl3pPr marL="2952323" indent="0">
              <a:buNone/>
              <a:defRPr sz="7700"/>
            </a:lvl3pPr>
            <a:lvl4pPr marL="4428485" indent="0">
              <a:buNone/>
              <a:defRPr sz="6500"/>
            </a:lvl4pPr>
            <a:lvl5pPr marL="5904647" indent="0">
              <a:buNone/>
              <a:defRPr sz="6500"/>
            </a:lvl5pPr>
            <a:lvl6pPr marL="7380808" indent="0">
              <a:buNone/>
              <a:defRPr sz="6500"/>
            </a:lvl6pPr>
            <a:lvl7pPr marL="8856970" indent="0">
              <a:buNone/>
              <a:defRPr sz="6500"/>
            </a:lvl7pPr>
            <a:lvl8pPr marL="10333131" indent="0">
              <a:buNone/>
              <a:defRPr sz="6500"/>
            </a:lvl8pPr>
            <a:lvl9pPr marL="11809293" indent="0">
              <a:buNone/>
              <a:defRPr sz="6500"/>
            </a:lvl9pPr>
          </a:lstStyle>
          <a:p>
            <a:endParaRPr lang="es-ES"/>
          </a:p>
        </p:txBody>
      </p:sp>
      <p:sp>
        <p:nvSpPr>
          <p:cNvPr id="4" name="3 Marcador de texto"/>
          <p:cNvSpPr>
            <a:spLocks noGrp="1"/>
          </p:cNvSpPr>
          <p:nvPr>
            <p:ph type="body" sz="half" idx="2"/>
          </p:nvPr>
        </p:nvSpPr>
        <p:spPr>
          <a:xfrm>
            <a:off x="4191962" y="23698288"/>
            <a:ext cx="12832080" cy="3553689"/>
          </a:xfrm>
        </p:spPr>
        <p:txBody>
          <a:bodyPr/>
          <a:lstStyle>
            <a:lvl1pPr marL="0" indent="0">
              <a:buNone/>
              <a:defRPr sz="4500"/>
            </a:lvl1pPr>
            <a:lvl2pPr marL="1476162" indent="0">
              <a:buNone/>
              <a:defRPr sz="3900"/>
            </a:lvl2pPr>
            <a:lvl3pPr marL="2952323" indent="0">
              <a:buNone/>
              <a:defRPr sz="3200"/>
            </a:lvl3pPr>
            <a:lvl4pPr marL="4428485" indent="0">
              <a:buNone/>
              <a:defRPr sz="2900"/>
            </a:lvl4pPr>
            <a:lvl5pPr marL="5904647" indent="0">
              <a:buNone/>
              <a:defRPr sz="2900"/>
            </a:lvl5pPr>
            <a:lvl6pPr marL="7380808" indent="0">
              <a:buNone/>
              <a:defRPr sz="2900"/>
            </a:lvl6pPr>
            <a:lvl7pPr marL="8856970" indent="0">
              <a:buNone/>
              <a:defRPr sz="2900"/>
            </a:lvl7pPr>
            <a:lvl8pPr marL="10333131" indent="0">
              <a:buNone/>
              <a:defRPr sz="2900"/>
            </a:lvl8pPr>
            <a:lvl9pPr marL="11809293" indent="0">
              <a:buNone/>
              <a:defRPr sz="2900"/>
            </a:lvl9pPr>
          </a:lstStyle>
          <a:p>
            <a:pPr lvl="0"/>
            <a:r>
              <a:rPr lang="es-ES" smtClean="0"/>
              <a:t>Haga clic para modificar el estilo de texto del patrón</a:t>
            </a:r>
          </a:p>
        </p:txBody>
      </p:sp>
      <p:sp>
        <p:nvSpPr>
          <p:cNvPr id="5" name="4 Marcador de fecha"/>
          <p:cNvSpPr>
            <a:spLocks noGrp="1"/>
          </p:cNvSpPr>
          <p:nvPr>
            <p:ph type="dt" sz="half" idx="10"/>
          </p:nvPr>
        </p:nvSpPr>
        <p:spPr>
          <a:xfrm>
            <a:off x="1069340" y="28065053"/>
            <a:ext cx="4990253" cy="1612128"/>
          </a:xfrm>
          <a:prstGeom prst="rect">
            <a:avLst/>
          </a:prstGeom>
        </p:spPr>
        <p:txBody>
          <a:bodyPr/>
          <a:lstStyle/>
          <a:p>
            <a:endParaRPr lang="es-ES"/>
          </a:p>
        </p:txBody>
      </p:sp>
      <p:sp>
        <p:nvSpPr>
          <p:cNvPr id="6" name="5 Marcador de pie de página"/>
          <p:cNvSpPr>
            <a:spLocks noGrp="1"/>
          </p:cNvSpPr>
          <p:nvPr>
            <p:ph type="ftr" sz="quarter" idx="11"/>
          </p:nvPr>
        </p:nvSpPr>
        <p:spPr>
          <a:xfrm>
            <a:off x="7307157" y="28065053"/>
            <a:ext cx="6772487" cy="1612128"/>
          </a:xfrm>
          <a:prstGeom prst="rect">
            <a:avLst/>
          </a:prstGeom>
        </p:spPr>
        <p:txBody>
          <a:bodyPr/>
          <a:lstStyle/>
          <a:p>
            <a:endParaRPr lang="es-ES"/>
          </a:p>
        </p:txBody>
      </p:sp>
      <p:sp>
        <p:nvSpPr>
          <p:cNvPr id="7" name="6 Marcador de número de diapositiva"/>
          <p:cNvSpPr>
            <a:spLocks noGrp="1"/>
          </p:cNvSpPr>
          <p:nvPr>
            <p:ph type="sldNum" sz="quarter" idx="12"/>
          </p:nvPr>
        </p:nvSpPr>
        <p:spPr>
          <a:xfrm>
            <a:off x="15327207" y="28065053"/>
            <a:ext cx="4990253" cy="1612128"/>
          </a:xfrm>
          <a:prstGeom prst="rect">
            <a:avLst/>
          </a:prstGeom>
        </p:spPr>
        <p:txBody>
          <a:bodyPr/>
          <a:lstStyle/>
          <a:p>
            <a:fld id="{EE287F5C-4427-46B7-B58B-C00FA2F4601C}" type="slidenum">
              <a:rPr lang="es-ES" smtClean="0"/>
              <a:t>‹#›</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684288" y="609132"/>
            <a:ext cx="19980000" cy="3369615"/>
          </a:xfrm>
          <a:prstGeom prst="rect">
            <a:avLst/>
          </a:prstGeom>
        </p:spPr>
        <p:txBody>
          <a:bodyPr vert="horz" lIns="295232" tIns="147616" rIns="295232" bIns="147616" rtlCol="0" anchor="ctr">
            <a:normAutofit/>
          </a:bodyPr>
          <a:lstStyle/>
          <a:p>
            <a:r>
              <a:rPr lang="es-ES" dirty="0" err="1" smtClean="0"/>
              <a:t>Paper</a:t>
            </a:r>
            <a:r>
              <a:rPr lang="es-ES" dirty="0" smtClean="0"/>
              <a:t> </a:t>
            </a:r>
            <a:r>
              <a:rPr lang="es-ES" dirty="0" err="1" smtClean="0"/>
              <a:t>title</a:t>
            </a:r>
            <a:endParaRPr lang="es-ES" dirty="0"/>
          </a:p>
        </p:txBody>
      </p:sp>
      <p:sp>
        <p:nvSpPr>
          <p:cNvPr id="3" name="2 Marcador de texto"/>
          <p:cNvSpPr>
            <a:spLocks noGrp="1"/>
          </p:cNvSpPr>
          <p:nvPr>
            <p:ph type="body" idx="1"/>
          </p:nvPr>
        </p:nvSpPr>
        <p:spPr>
          <a:xfrm>
            <a:off x="684288" y="4554811"/>
            <a:ext cx="19980000" cy="21890432"/>
          </a:xfrm>
          <a:prstGeom prst="rect">
            <a:avLst/>
          </a:prstGeom>
        </p:spPr>
        <p:txBody>
          <a:bodyPr vert="horz" lIns="295232" tIns="147616" rIns="295232" bIns="147616" rtlCol="0">
            <a:normAutofit/>
          </a:bodyPr>
          <a:lstStyle/>
          <a:p>
            <a:pPr lvl="0"/>
            <a:r>
              <a:rPr lang="es-ES" dirty="0" smtClean="0"/>
              <a:t>Free </a:t>
            </a:r>
            <a:r>
              <a:rPr lang="es-ES" dirty="0" err="1" smtClean="0"/>
              <a:t>space</a:t>
            </a:r>
            <a:endParaRPr lang="es-E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sldNum="0" hdr="0" ftr="0" dt="0"/>
  <p:txStyles>
    <p:titleStyle>
      <a:lvl1pPr algn="l" defTabSz="2952323" rtl="0" eaLnBrk="1" latinLnBrk="0" hangingPunct="1">
        <a:spcBef>
          <a:spcPct val="0"/>
        </a:spcBef>
        <a:buNone/>
        <a:defRPr sz="7200" kern="1200" baseline="0">
          <a:solidFill>
            <a:schemeClr val="tx1"/>
          </a:solidFill>
          <a:latin typeface="Verdana" pitchFamily="34" charset="0"/>
          <a:ea typeface="Verdana" pitchFamily="34" charset="0"/>
          <a:cs typeface="Verdana" pitchFamily="34" charset="0"/>
        </a:defRPr>
      </a:lvl1pPr>
    </p:titleStyle>
    <p:bodyStyle>
      <a:lvl1pPr marL="1107121" indent="-1107121" algn="l" defTabSz="2952323" rtl="0" eaLnBrk="1" latinLnBrk="0" hangingPunct="1">
        <a:spcBef>
          <a:spcPct val="20000"/>
        </a:spcBef>
        <a:buFont typeface="Arial" pitchFamily="34" charset="0"/>
        <a:buNone/>
        <a:defRPr sz="4000" kern="1200" baseline="0">
          <a:solidFill>
            <a:schemeClr val="tx1"/>
          </a:solidFill>
          <a:latin typeface="Verdana" pitchFamily="34" charset="0"/>
          <a:ea typeface="Verdana" pitchFamily="34" charset="0"/>
          <a:cs typeface="Verdana" pitchFamily="34" charset="0"/>
        </a:defRPr>
      </a:lvl1pPr>
      <a:lvl2pPr marL="2398763" indent="-922601" algn="l" defTabSz="2952323"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90404" indent="-738081" algn="l" defTabSz="2952323"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66566"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4pPr>
      <a:lvl5pPr marL="6642727"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5pPr>
      <a:lvl6pPr marL="8118889"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6pPr>
      <a:lvl7pPr marL="9595051"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7pPr>
      <a:lvl8pPr marL="11071212"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8pPr>
      <a:lvl9pPr marL="12547374"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9pPr>
    </p:bodyStyle>
    <p:otherStyle>
      <a:defPPr>
        <a:defRPr lang="es-ES"/>
      </a:defPPr>
      <a:lvl1pPr marL="0" algn="l" defTabSz="2952323" rtl="0" eaLnBrk="1" latinLnBrk="0" hangingPunct="1">
        <a:defRPr sz="5800" kern="1200">
          <a:solidFill>
            <a:schemeClr val="tx1"/>
          </a:solidFill>
          <a:latin typeface="+mn-lt"/>
          <a:ea typeface="+mn-ea"/>
          <a:cs typeface="+mn-cs"/>
        </a:defRPr>
      </a:lvl1pPr>
      <a:lvl2pPr marL="1476162" algn="l" defTabSz="2952323" rtl="0" eaLnBrk="1" latinLnBrk="0" hangingPunct="1">
        <a:defRPr sz="5800" kern="1200">
          <a:solidFill>
            <a:schemeClr val="tx1"/>
          </a:solidFill>
          <a:latin typeface="+mn-lt"/>
          <a:ea typeface="+mn-ea"/>
          <a:cs typeface="+mn-cs"/>
        </a:defRPr>
      </a:lvl2pPr>
      <a:lvl3pPr marL="2952323" algn="l" defTabSz="2952323" rtl="0" eaLnBrk="1" latinLnBrk="0" hangingPunct="1">
        <a:defRPr sz="5800" kern="1200">
          <a:solidFill>
            <a:schemeClr val="tx1"/>
          </a:solidFill>
          <a:latin typeface="+mn-lt"/>
          <a:ea typeface="+mn-ea"/>
          <a:cs typeface="+mn-cs"/>
        </a:defRPr>
      </a:lvl3pPr>
      <a:lvl4pPr marL="4428485" algn="l" defTabSz="2952323" rtl="0" eaLnBrk="1" latinLnBrk="0" hangingPunct="1">
        <a:defRPr sz="5800" kern="1200">
          <a:solidFill>
            <a:schemeClr val="tx1"/>
          </a:solidFill>
          <a:latin typeface="+mn-lt"/>
          <a:ea typeface="+mn-ea"/>
          <a:cs typeface="+mn-cs"/>
        </a:defRPr>
      </a:lvl4pPr>
      <a:lvl5pPr marL="5904647" algn="l" defTabSz="2952323" rtl="0" eaLnBrk="1" latinLnBrk="0" hangingPunct="1">
        <a:defRPr sz="5800" kern="1200">
          <a:solidFill>
            <a:schemeClr val="tx1"/>
          </a:solidFill>
          <a:latin typeface="+mn-lt"/>
          <a:ea typeface="+mn-ea"/>
          <a:cs typeface="+mn-cs"/>
        </a:defRPr>
      </a:lvl5pPr>
      <a:lvl6pPr marL="7380808" algn="l" defTabSz="2952323" rtl="0" eaLnBrk="1" latinLnBrk="0" hangingPunct="1">
        <a:defRPr sz="5800" kern="1200">
          <a:solidFill>
            <a:schemeClr val="tx1"/>
          </a:solidFill>
          <a:latin typeface="+mn-lt"/>
          <a:ea typeface="+mn-ea"/>
          <a:cs typeface="+mn-cs"/>
        </a:defRPr>
      </a:lvl6pPr>
      <a:lvl7pPr marL="8856970" algn="l" defTabSz="2952323" rtl="0" eaLnBrk="1" latinLnBrk="0" hangingPunct="1">
        <a:defRPr sz="5800" kern="1200">
          <a:solidFill>
            <a:schemeClr val="tx1"/>
          </a:solidFill>
          <a:latin typeface="+mn-lt"/>
          <a:ea typeface="+mn-ea"/>
          <a:cs typeface="+mn-cs"/>
        </a:defRPr>
      </a:lvl7pPr>
      <a:lvl8pPr marL="10333131" algn="l" defTabSz="2952323" rtl="0" eaLnBrk="1" latinLnBrk="0" hangingPunct="1">
        <a:defRPr sz="5800" kern="1200">
          <a:solidFill>
            <a:schemeClr val="tx1"/>
          </a:solidFill>
          <a:latin typeface="+mn-lt"/>
          <a:ea typeface="+mn-ea"/>
          <a:cs typeface="+mn-cs"/>
        </a:defRPr>
      </a:lvl8pPr>
      <a:lvl9pPr marL="11809293" algn="l" defTabSz="2952323" rtl="0" eaLnBrk="1" latinLnBrk="0" hangingPunct="1">
        <a:defRPr sz="5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6.xml"/><Relationship Id="rId13" Type="http://schemas.openxmlformats.org/officeDocument/2006/relationships/hyperlink" Target="http://www.buildup.eu/" TargetMode="External"/><Relationship Id="rId18" Type="http://schemas.openxmlformats.org/officeDocument/2006/relationships/chart" Target="../charts/chart13.xml"/><Relationship Id="rId3" Type="http://schemas.openxmlformats.org/officeDocument/2006/relationships/chart" Target="../charts/chart1.xml"/><Relationship Id="rId7" Type="http://schemas.openxmlformats.org/officeDocument/2006/relationships/chart" Target="../charts/chart5.xml"/><Relationship Id="rId12" Type="http://schemas.openxmlformats.org/officeDocument/2006/relationships/chart" Target="../charts/chart9.xml"/><Relationship Id="rId17" Type="http://schemas.openxmlformats.org/officeDocument/2006/relationships/chart" Target="../charts/chart12.xml"/><Relationship Id="rId2" Type="http://schemas.openxmlformats.org/officeDocument/2006/relationships/notesSlide" Target="../notesSlides/notesSlide1.xml"/><Relationship Id="rId16" Type="http://schemas.openxmlformats.org/officeDocument/2006/relationships/chart" Target="../charts/chart11.xml"/><Relationship Id="rId1" Type="http://schemas.openxmlformats.org/officeDocument/2006/relationships/slideLayout" Target="../slideLayouts/slideLayout1.xml"/><Relationship Id="rId6" Type="http://schemas.openxmlformats.org/officeDocument/2006/relationships/chart" Target="../charts/chart4.xml"/><Relationship Id="rId11" Type="http://schemas.openxmlformats.org/officeDocument/2006/relationships/image" Target="../media/image1.jpeg"/><Relationship Id="rId5" Type="http://schemas.openxmlformats.org/officeDocument/2006/relationships/chart" Target="../charts/chart3.xml"/><Relationship Id="rId15" Type="http://schemas.openxmlformats.org/officeDocument/2006/relationships/chart" Target="../charts/chart10.xml"/><Relationship Id="rId10" Type="http://schemas.openxmlformats.org/officeDocument/2006/relationships/chart" Target="../charts/chart8.xml"/><Relationship Id="rId19" Type="http://schemas.openxmlformats.org/officeDocument/2006/relationships/image" Target="../media/image2.jpeg"/><Relationship Id="rId4" Type="http://schemas.openxmlformats.org/officeDocument/2006/relationships/chart" Target="../charts/chart2.xml"/><Relationship Id="rId9" Type="http://schemas.openxmlformats.org/officeDocument/2006/relationships/chart" Target="../charts/chart7.xml"/><Relationship Id="rId14" Type="http://schemas.openxmlformats.org/officeDocument/2006/relationships/hyperlink" Target="http://www.gbpn.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ângulo 28"/>
          <p:cNvSpPr/>
          <p:nvPr/>
        </p:nvSpPr>
        <p:spPr>
          <a:xfrm>
            <a:off x="396256" y="11911459"/>
            <a:ext cx="10622259" cy="33725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just"/>
            <a:r>
              <a:rPr lang="en-US" sz="2000" b="1" dirty="0" smtClean="0">
                <a:solidFill>
                  <a:schemeClr val="tx1"/>
                </a:solidFill>
              </a:rPr>
              <a:t>2.2 The </a:t>
            </a:r>
            <a:r>
              <a:rPr lang="pt-PT" sz="2000" b="1" dirty="0" smtClean="0">
                <a:solidFill>
                  <a:schemeClr val="tx1"/>
                </a:solidFill>
              </a:rPr>
              <a:t>NZEB case </a:t>
            </a:r>
            <a:r>
              <a:rPr lang="pt-PT" sz="2000" b="1" dirty="0" err="1" smtClean="0">
                <a:solidFill>
                  <a:schemeClr val="tx1"/>
                </a:solidFill>
              </a:rPr>
              <a:t>study</a:t>
            </a:r>
            <a:r>
              <a:rPr lang="pt-PT" sz="2000" b="1" dirty="0" smtClean="0">
                <a:solidFill>
                  <a:schemeClr val="tx1"/>
                </a:solidFill>
              </a:rPr>
              <a:t> – </a:t>
            </a:r>
            <a:r>
              <a:rPr lang="en-US" sz="2000" dirty="0" smtClean="0">
                <a:solidFill>
                  <a:schemeClr val="tx1">
                    <a:lumMod val="85000"/>
                    <a:lumOff val="15000"/>
                  </a:schemeClr>
                </a:solidFill>
              </a:rPr>
              <a:t>Consists of an  office </a:t>
            </a:r>
            <a:r>
              <a:rPr lang="en-US" sz="2000" dirty="0">
                <a:solidFill>
                  <a:schemeClr val="tx1">
                    <a:lumMod val="85000"/>
                    <a:lumOff val="15000"/>
                  </a:schemeClr>
                </a:solidFill>
              </a:rPr>
              <a:t>building </a:t>
            </a:r>
            <a:r>
              <a:rPr lang="en-US" sz="2000" dirty="0" smtClean="0">
                <a:solidFill>
                  <a:schemeClr val="tx1">
                    <a:lumMod val="85000"/>
                    <a:lumOff val="15000"/>
                  </a:schemeClr>
                </a:solidFill>
              </a:rPr>
              <a:t>built </a:t>
            </a:r>
            <a:r>
              <a:rPr lang="en-US" sz="2000" dirty="0">
                <a:solidFill>
                  <a:schemeClr val="tx1">
                    <a:lumMod val="85000"/>
                    <a:lumOff val="15000"/>
                  </a:schemeClr>
                </a:solidFill>
              </a:rPr>
              <a:t>in Lisbon </a:t>
            </a:r>
            <a:r>
              <a:rPr lang="en-US" sz="2000" dirty="0" smtClean="0">
                <a:solidFill>
                  <a:schemeClr val="tx1">
                    <a:lumMod val="85000"/>
                    <a:lumOff val="15000"/>
                  </a:schemeClr>
                </a:solidFill>
              </a:rPr>
              <a:t>(2006), which is an NZEB </a:t>
            </a:r>
            <a:r>
              <a:rPr lang="en-US" sz="2000" dirty="0">
                <a:solidFill>
                  <a:schemeClr val="tx1">
                    <a:lumMod val="85000"/>
                    <a:lumOff val="15000"/>
                  </a:schemeClr>
                </a:solidFill>
              </a:rPr>
              <a:t>prototype </a:t>
            </a:r>
            <a:r>
              <a:rPr lang="en-US" sz="2000" dirty="0" smtClean="0">
                <a:solidFill>
                  <a:schemeClr val="tx1">
                    <a:lumMod val="85000"/>
                    <a:lumOff val="15000"/>
                  </a:schemeClr>
                </a:solidFill>
              </a:rPr>
              <a:t>[7]. It </a:t>
            </a:r>
            <a:r>
              <a:rPr lang="en-US" sz="2000" dirty="0">
                <a:solidFill>
                  <a:schemeClr val="tx1">
                    <a:lumMod val="85000"/>
                    <a:lumOff val="15000"/>
                  </a:schemeClr>
                </a:solidFill>
              </a:rPr>
              <a:t>successfully combines passive design techniques with renewable energy technologies (PV, solar collectors). The main façade of the building faces south and contains the majority of the glazing as well as a PV system, with heat recovery. This PV system assists the heating system in the cold season together with the glazing arrangement, which is intended to optimize passive solar gain.  Additional space heating is provided by a roof-mounted array of 16 m</a:t>
            </a:r>
            <a:r>
              <a:rPr lang="en-US" sz="2000" baseline="30000" dirty="0">
                <a:solidFill>
                  <a:schemeClr val="tx1">
                    <a:lumMod val="85000"/>
                    <a:lumOff val="15000"/>
                  </a:schemeClr>
                </a:solidFill>
              </a:rPr>
              <a:t>2</a:t>
            </a:r>
            <a:r>
              <a:rPr lang="en-US" sz="2000" dirty="0">
                <a:solidFill>
                  <a:schemeClr val="tx1">
                    <a:lumMod val="85000"/>
                    <a:lumOff val="15000"/>
                  </a:schemeClr>
                </a:solidFill>
              </a:rPr>
              <a:t> of CPC solar collectors which heat water supplying radiators as well as domestic hot water. Electricity is currently supplied by both the 96 m</a:t>
            </a:r>
            <a:r>
              <a:rPr lang="en-US" sz="2000" baseline="30000" dirty="0">
                <a:solidFill>
                  <a:schemeClr val="tx1">
                    <a:lumMod val="85000"/>
                    <a:lumOff val="15000"/>
                  </a:schemeClr>
                </a:solidFill>
              </a:rPr>
              <a:t>2</a:t>
            </a:r>
            <a:r>
              <a:rPr lang="en-US" sz="2000" dirty="0">
                <a:solidFill>
                  <a:schemeClr val="tx1">
                    <a:lumMod val="85000"/>
                    <a:lumOff val="15000"/>
                  </a:schemeClr>
                </a:solidFill>
              </a:rPr>
              <a:t> of PV panels mounted on the south façade (76 </a:t>
            </a:r>
            <a:r>
              <a:rPr lang="en-US" sz="2000" dirty="0" err="1">
                <a:solidFill>
                  <a:schemeClr val="tx1">
                    <a:lumMod val="85000"/>
                    <a:lumOff val="15000"/>
                  </a:schemeClr>
                </a:solidFill>
              </a:rPr>
              <a:t>multicrystalline</a:t>
            </a:r>
            <a:r>
              <a:rPr lang="en-US" sz="2000" dirty="0">
                <a:solidFill>
                  <a:schemeClr val="tx1">
                    <a:lumMod val="85000"/>
                    <a:lumOff val="15000"/>
                  </a:schemeClr>
                </a:solidFill>
              </a:rPr>
              <a:t> modules) and an additional array of panels in the car parking, consisting of 95 m2 of PV amorphous silicon and 110 m</a:t>
            </a:r>
            <a:r>
              <a:rPr lang="en-US" sz="2000" baseline="30000" dirty="0">
                <a:solidFill>
                  <a:schemeClr val="tx1">
                    <a:lumMod val="85000"/>
                    <a:lumOff val="15000"/>
                  </a:schemeClr>
                </a:solidFill>
              </a:rPr>
              <a:t>2</a:t>
            </a:r>
            <a:r>
              <a:rPr lang="en-US" sz="2000" dirty="0">
                <a:solidFill>
                  <a:schemeClr val="tx1">
                    <a:lumMod val="85000"/>
                    <a:lumOff val="15000"/>
                  </a:schemeClr>
                </a:solidFill>
              </a:rPr>
              <a:t> of PV CIS thin-film modules. </a:t>
            </a:r>
            <a:r>
              <a:rPr lang="en-US" sz="2000" dirty="0" smtClean="0">
                <a:solidFill>
                  <a:schemeClr val="tx1">
                    <a:lumMod val="85000"/>
                    <a:lumOff val="15000"/>
                  </a:schemeClr>
                </a:solidFill>
              </a:rPr>
              <a:t>The total </a:t>
            </a:r>
            <a:r>
              <a:rPr lang="en-US" sz="2000" dirty="0">
                <a:solidFill>
                  <a:schemeClr val="tx1">
                    <a:lumMod val="85000"/>
                    <a:lumOff val="15000"/>
                  </a:schemeClr>
                </a:solidFill>
              </a:rPr>
              <a:t>installed peak power is 30 kW. </a:t>
            </a:r>
            <a:endParaRPr lang="pt-PT" sz="2000" dirty="0">
              <a:solidFill>
                <a:schemeClr val="tx1">
                  <a:lumMod val="85000"/>
                  <a:lumOff val="15000"/>
                </a:schemeClr>
              </a:solidFill>
            </a:endParaRPr>
          </a:p>
        </p:txBody>
      </p:sp>
      <p:sp>
        <p:nvSpPr>
          <p:cNvPr id="2" name="1 Título"/>
          <p:cNvSpPr>
            <a:spLocks noGrp="1"/>
          </p:cNvSpPr>
          <p:nvPr>
            <p:ph type="ctrTitle"/>
          </p:nvPr>
        </p:nvSpPr>
        <p:spPr>
          <a:xfrm>
            <a:off x="2371404" y="306339"/>
            <a:ext cx="18907172" cy="1008112"/>
          </a:xfrm>
          <a:ln>
            <a:solidFill>
              <a:schemeClr val="bg1"/>
            </a:solidFill>
            <a:prstDash val="dash"/>
          </a:ln>
        </p:spPr>
        <p:txBody>
          <a:bodyPr>
            <a:normAutofit/>
          </a:bodyPr>
          <a:lstStyle/>
          <a:p>
            <a:r>
              <a:rPr lang="en-US" sz="3800" b="1" dirty="0">
                <a:latin typeface="Arial"/>
                <a:ea typeface="Calibri"/>
              </a:rPr>
              <a:t>Beyond </a:t>
            </a:r>
            <a:r>
              <a:rPr lang="en-US" sz="3800" b="1" dirty="0" smtClean="0">
                <a:latin typeface="Arial"/>
                <a:ea typeface="Calibri"/>
              </a:rPr>
              <a:t>NZEB</a:t>
            </a:r>
            <a:r>
              <a:rPr lang="en-US" sz="3800" b="1" dirty="0">
                <a:latin typeface="Arial"/>
                <a:ea typeface="Calibri"/>
              </a:rPr>
              <a:t>: Has LC thinking a meaningful use for an energy policy agenda</a:t>
            </a:r>
            <a:r>
              <a:rPr lang="en-US" sz="3800" b="1" dirty="0" smtClean="0">
                <a:latin typeface="Arial"/>
                <a:ea typeface="Calibri"/>
              </a:rPr>
              <a:t>?</a:t>
            </a:r>
            <a:endParaRPr lang="es-ES" sz="3800" dirty="0"/>
          </a:p>
        </p:txBody>
      </p:sp>
      <p:graphicFrame>
        <p:nvGraphicFramePr>
          <p:cNvPr id="11" name="Gráfico 10"/>
          <p:cNvGraphicFramePr/>
          <p:nvPr>
            <p:extLst>
              <p:ext uri="{D42A27DB-BD31-4B8C-83A1-F6EECF244321}">
                <p14:modId xmlns:p14="http://schemas.microsoft.com/office/powerpoint/2010/main" val="3590312385"/>
              </p:ext>
            </p:extLst>
          </p:nvPr>
        </p:nvGraphicFramePr>
        <p:xfrm>
          <a:off x="16825927" y="5433588"/>
          <a:ext cx="4172700" cy="307657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6" name="Gráfico 15"/>
          <p:cNvGraphicFramePr/>
          <p:nvPr>
            <p:extLst>
              <p:ext uri="{D42A27DB-BD31-4B8C-83A1-F6EECF244321}">
                <p14:modId xmlns:p14="http://schemas.microsoft.com/office/powerpoint/2010/main" val="2552723130"/>
              </p:ext>
            </p:extLst>
          </p:nvPr>
        </p:nvGraphicFramePr>
        <p:xfrm>
          <a:off x="11085416" y="16220107"/>
          <a:ext cx="3960439" cy="248645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7" name="Gráfico 16"/>
          <p:cNvGraphicFramePr/>
          <p:nvPr>
            <p:extLst>
              <p:ext uri="{D42A27DB-BD31-4B8C-83A1-F6EECF244321}">
                <p14:modId xmlns:p14="http://schemas.microsoft.com/office/powerpoint/2010/main" val="3379455193"/>
              </p:ext>
            </p:extLst>
          </p:nvPr>
        </p:nvGraphicFramePr>
        <p:xfrm>
          <a:off x="11099064" y="18812395"/>
          <a:ext cx="3960440" cy="277448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8" name="Gráfico 17"/>
          <p:cNvGraphicFramePr/>
          <p:nvPr>
            <p:extLst>
              <p:ext uri="{D42A27DB-BD31-4B8C-83A1-F6EECF244321}">
                <p14:modId xmlns:p14="http://schemas.microsoft.com/office/powerpoint/2010/main" val="2195054439"/>
              </p:ext>
            </p:extLst>
          </p:nvPr>
        </p:nvGraphicFramePr>
        <p:xfrm>
          <a:off x="15094053" y="16220107"/>
          <a:ext cx="5916854" cy="5347032"/>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4" name="Gráfico 13"/>
          <p:cNvGraphicFramePr/>
          <p:nvPr>
            <p:extLst>
              <p:ext uri="{D42A27DB-BD31-4B8C-83A1-F6EECF244321}">
                <p14:modId xmlns:p14="http://schemas.microsoft.com/office/powerpoint/2010/main" val="3480327390"/>
              </p:ext>
            </p:extLst>
          </p:nvPr>
        </p:nvGraphicFramePr>
        <p:xfrm>
          <a:off x="535958" y="17482506"/>
          <a:ext cx="3609585" cy="2808312"/>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5" name="Gráfico 14"/>
          <p:cNvGraphicFramePr/>
          <p:nvPr>
            <p:extLst>
              <p:ext uri="{D42A27DB-BD31-4B8C-83A1-F6EECF244321}">
                <p14:modId xmlns:p14="http://schemas.microsoft.com/office/powerpoint/2010/main" val="943152807"/>
              </p:ext>
            </p:extLst>
          </p:nvPr>
        </p:nvGraphicFramePr>
        <p:xfrm>
          <a:off x="4191809" y="15106243"/>
          <a:ext cx="6382600" cy="5184576"/>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19" name="Gráfico 18"/>
          <p:cNvGraphicFramePr/>
          <p:nvPr>
            <p:extLst>
              <p:ext uri="{D42A27DB-BD31-4B8C-83A1-F6EECF244321}">
                <p14:modId xmlns:p14="http://schemas.microsoft.com/office/powerpoint/2010/main" val="1717846486"/>
              </p:ext>
            </p:extLst>
          </p:nvPr>
        </p:nvGraphicFramePr>
        <p:xfrm>
          <a:off x="524065" y="15106243"/>
          <a:ext cx="3609586" cy="2232247"/>
        </p:xfrm>
        <a:graphic>
          <a:graphicData uri="http://schemas.openxmlformats.org/drawingml/2006/chart">
            <c:chart xmlns:c="http://schemas.openxmlformats.org/drawingml/2006/chart" xmlns:r="http://schemas.openxmlformats.org/officeDocument/2006/relationships" r:id="rId9"/>
          </a:graphicData>
        </a:graphic>
      </p:graphicFrame>
      <p:sp>
        <p:nvSpPr>
          <p:cNvPr id="4" name="CaixaDeTexto 3"/>
          <p:cNvSpPr txBox="1"/>
          <p:nvPr/>
        </p:nvSpPr>
        <p:spPr>
          <a:xfrm>
            <a:off x="11273105" y="21692715"/>
            <a:ext cx="9789447" cy="400110"/>
          </a:xfrm>
          <a:prstGeom prst="rect">
            <a:avLst/>
          </a:prstGeom>
          <a:noFill/>
        </p:spPr>
        <p:txBody>
          <a:bodyPr wrap="square" rtlCol="0">
            <a:spAutoFit/>
          </a:bodyPr>
          <a:lstStyle/>
          <a:p>
            <a:r>
              <a:rPr lang="en-US" sz="2000" dirty="0" smtClean="0"/>
              <a:t>Figure 4. Life cycle impact </a:t>
            </a:r>
            <a:r>
              <a:rPr lang="en-US" sz="2000" dirty="0"/>
              <a:t>assessment of 1 </a:t>
            </a:r>
            <a:r>
              <a:rPr lang="en-US" sz="2000" dirty="0" smtClean="0"/>
              <a:t>kWh </a:t>
            </a:r>
            <a:r>
              <a:rPr lang="en-US" sz="2000" dirty="0"/>
              <a:t>of heat </a:t>
            </a:r>
            <a:r>
              <a:rPr lang="en-US" sz="2000" dirty="0" smtClean="0"/>
              <a:t>generated by different sources</a:t>
            </a:r>
            <a:endParaRPr lang="en-US" sz="2000" dirty="0"/>
          </a:p>
        </p:txBody>
      </p:sp>
      <p:graphicFrame>
        <p:nvGraphicFramePr>
          <p:cNvPr id="23" name="Gráfico 22"/>
          <p:cNvGraphicFramePr/>
          <p:nvPr>
            <p:extLst>
              <p:ext uri="{D42A27DB-BD31-4B8C-83A1-F6EECF244321}">
                <p14:modId xmlns:p14="http://schemas.microsoft.com/office/powerpoint/2010/main" val="3256429182"/>
              </p:ext>
            </p:extLst>
          </p:nvPr>
        </p:nvGraphicFramePr>
        <p:xfrm>
          <a:off x="12085827" y="5433588"/>
          <a:ext cx="4576046" cy="3076574"/>
        </p:xfrm>
        <a:graphic>
          <a:graphicData uri="http://schemas.openxmlformats.org/drawingml/2006/chart">
            <c:chart xmlns:c="http://schemas.openxmlformats.org/drawingml/2006/chart" xmlns:r="http://schemas.openxmlformats.org/officeDocument/2006/relationships" r:id="rId10"/>
          </a:graphicData>
        </a:graphic>
      </p:graphicFrame>
      <p:sp>
        <p:nvSpPr>
          <p:cNvPr id="6" name="CaixaDeTexto 5"/>
          <p:cNvSpPr txBox="1"/>
          <p:nvPr/>
        </p:nvSpPr>
        <p:spPr>
          <a:xfrm>
            <a:off x="3060552" y="1242443"/>
            <a:ext cx="9707336" cy="738664"/>
          </a:xfrm>
          <a:prstGeom prst="rect">
            <a:avLst/>
          </a:prstGeom>
          <a:noFill/>
          <a:ln>
            <a:noFill/>
          </a:ln>
        </p:spPr>
        <p:txBody>
          <a:bodyPr wrap="square" rtlCol="0">
            <a:spAutoFit/>
          </a:bodyPr>
          <a:lstStyle/>
          <a:p>
            <a:r>
              <a:rPr lang="pt-PT" sz="2400" dirty="0"/>
              <a:t>Partidário </a:t>
            </a:r>
            <a:r>
              <a:rPr lang="pt-PT" sz="2400" dirty="0" smtClean="0"/>
              <a:t>P.</a:t>
            </a:r>
            <a:r>
              <a:rPr lang="pt-PT" sz="2400" baseline="30000" dirty="0" smtClean="0"/>
              <a:t>1</a:t>
            </a:r>
            <a:r>
              <a:rPr lang="pt-PT" sz="2400" dirty="0"/>
              <a:t>, Martins </a:t>
            </a:r>
            <a:r>
              <a:rPr lang="pt-PT" sz="2400" dirty="0" smtClean="0"/>
              <a:t>P.</a:t>
            </a:r>
            <a:r>
              <a:rPr lang="pt-PT" sz="2400" baseline="30000" dirty="0" smtClean="0"/>
              <a:t>1</a:t>
            </a:r>
            <a:r>
              <a:rPr lang="pt-PT" sz="2400" dirty="0"/>
              <a:t>, Frazão </a:t>
            </a:r>
            <a:r>
              <a:rPr lang="pt-PT" sz="2400" dirty="0" smtClean="0"/>
              <a:t>R.</a:t>
            </a:r>
            <a:r>
              <a:rPr lang="pt-PT" sz="2400" baseline="30000" dirty="0" smtClean="0"/>
              <a:t>1</a:t>
            </a:r>
            <a:r>
              <a:rPr lang="pt-PT" sz="2400" dirty="0" smtClean="0"/>
              <a:t> </a:t>
            </a:r>
            <a:r>
              <a:rPr lang="pt-PT" sz="2400" dirty="0" err="1"/>
              <a:t>and</a:t>
            </a:r>
            <a:r>
              <a:rPr lang="pt-PT" sz="2400" dirty="0"/>
              <a:t> Cabrita </a:t>
            </a:r>
            <a:r>
              <a:rPr lang="pt-PT" sz="2400" dirty="0" smtClean="0"/>
              <a:t>I.</a:t>
            </a:r>
            <a:r>
              <a:rPr lang="pt-PT" sz="2400" baseline="30000" dirty="0" smtClean="0"/>
              <a:t>1</a:t>
            </a:r>
            <a:r>
              <a:rPr lang="pt-PT" sz="2400" dirty="0" smtClean="0"/>
              <a:t> </a:t>
            </a:r>
            <a:endParaRPr lang="pt-PT" sz="2400" dirty="0"/>
          </a:p>
          <a:p>
            <a:pPr marL="457200" lvl="0" indent="-457200">
              <a:buAutoNum type="arabicParenBoth"/>
            </a:pPr>
            <a:r>
              <a:rPr lang="pt-PT" sz="1800" dirty="0" smtClean="0"/>
              <a:t>DGEG - DEIR, Av. 5 de Outubro 208, 1069 - 203 Lisboa , Portugal</a:t>
            </a:r>
            <a:endParaRPr lang="pt-PT" sz="1800" dirty="0"/>
          </a:p>
        </p:txBody>
      </p:sp>
      <p:sp>
        <p:nvSpPr>
          <p:cNvPr id="20" name="Rectângulo 19"/>
          <p:cNvSpPr/>
          <p:nvPr/>
        </p:nvSpPr>
        <p:spPr>
          <a:xfrm>
            <a:off x="379848" y="2421052"/>
            <a:ext cx="11465680" cy="66702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pt-PT" sz="2400" b="1" dirty="0" smtClean="0">
                <a:solidFill>
                  <a:schemeClr val="accent1">
                    <a:lumMod val="75000"/>
                  </a:schemeClr>
                </a:solidFill>
              </a:rPr>
              <a:t>1 - </a:t>
            </a:r>
            <a:r>
              <a:rPr lang="pt-PT" sz="2400" b="1" dirty="0" err="1" smtClean="0">
                <a:solidFill>
                  <a:schemeClr val="accent1">
                    <a:lumMod val="75000"/>
                  </a:schemeClr>
                </a:solidFill>
              </a:rPr>
              <a:t>Introduction</a:t>
            </a:r>
            <a:endParaRPr lang="pt-PT" sz="2400" b="1" dirty="0" smtClean="0">
              <a:solidFill>
                <a:schemeClr val="accent1">
                  <a:lumMod val="75000"/>
                </a:schemeClr>
              </a:solidFill>
            </a:endParaRPr>
          </a:p>
          <a:p>
            <a:pPr algn="ctr"/>
            <a:endParaRPr lang="pt-PT" sz="800" b="1" dirty="0" smtClean="0">
              <a:solidFill>
                <a:schemeClr val="accent1">
                  <a:lumMod val="75000"/>
                </a:schemeClr>
              </a:solidFill>
            </a:endParaRPr>
          </a:p>
          <a:p>
            <a:pPr algn="just"/>
            <a:r>
              <a:rPr lang="en-US" sz="2000" dirty="0">
                <a:solidFill>
                  <a:schemeClr val="tx1">
                    <a:lumMod val="85000"/>
                    <a:lumOff val="15000"/>
                  </a:schemeClr>
                </a:solidFill>
              </a:rPr>
              <a:t>The buildings sector is responsible for significant </a:t>
            </a:r>
            <a:r>
              <a:rPr lang="en-US" sz="2000" dirty="0" smtClean="0">
                <a:solidFill>
                  <a:schemeClr val="tx1">
                    <a:lumMod val="85000"/>
                    <a:lumOff val="15000"/>
                  </a:schemeClr>
                </a:solidFill>
              </a:rPr>
              <a:t>impacts regarding energy </a:t>
            </a:r>
            <a:r>
              <a:rPr lang="en-US" sz="2000" dirty="0">
                <a:solidFill>
                  <a:schemeClr val="tx1">
                    <a:lumMod val="85000"/>
                    <a:lumOff val="15000"/>
                  </a:schemeClr>
                </a:solidFill>
              </a:rPr>
              <a:t>and climate </a:t>
            </a:r>
            <a:r>
              <a:rPr lang="en-US" sz="2000" dirty="0" smtClean="0">
                <a:solidFill>
                  <a:schemeClr val="tx1">
                    <a:lumMod val="85000"/>
                    <a:lumOff val="15000"/>
                  </a:schemeClr>
                </a:solidFill>
              </a:rPr>
              <a:t>change, </a:t>
            </a:r>
            <a:r>
              <a:rPr lang="en-US" sz="2000" dirty="0">
                <a:solidFill>
                  <a:schemeClr val="tx1">
                    <a:lumMod val="85000"/>
                    <a:lumOff val="15000"/>
                  </a:schemeClr>
                </a:solidFill>
              </a:rPr>
              <a:t>to a great extent related to the use phase of the building</a:t>
            </a:r>
            <a:r>
              <a:rPr lang="en-US" sz="2000" dirty="0">
                <a:solidFill>
                  <a:schemeClr val="tx1"/>
                </a:solidFill>
              </a:rPr>
              <a:t>s </a:t>
            </a:r>
            <a:r>
              <a:rPr lang="en-US" sz="2000" dirty="0" smtClean="0">
                <a:solidFill>
                  <a:schemeClr val="tx1"/>
                </a:solidFill>
              </a:rPr>
              <a:t>life cycle.</a:t>
            </a:r>
            <a:r>
              <a:rPr lang="en-US" sz="2000" dirty="0" smtClean="0">
                <a:solidFill>
                  <a:schemeClr val="tx1">
                    <a:lumMod val="85000"/>
                    <a:lumOff val="15000"/>
                  </a:schemeClr>
                </a:solidFill>
              </a:rPr>
              <a:t> Moreover</a:t>
            </a:r>
            <a:r>
              <a:rPr lang="en-US" sz="2000" dirty="0">
                <a:solidFill>
                  <a:schemeClr val="tx1">
                    <a:lumMod val="85000"/>
                    <a:lumOff val="15000"/>
                  </a:schemeClr>
                </a:solidFill>
              </a:rPr>
              <a:t>, due to a significant effort on energy savings </a:t>
            </a:r>
            <a:r>
              <a:rPr lang="en-US" sz="2000" dirty="0" smtClean="0">
                <a:solidFill>
                  <a:schemeClr val="tx1">
                    <a:lumMod val="85000"/>
                    <a:lumOff val="15000"/>
                  </a:schemeClr>
                </a:solidFill>
              </a:rPr>
              <a:t>and </a:t>
            </a:r>
            <a:r>
              <a:rPr lang="en-US" sz="2000" dirty="0">
                <a:solidFill>
                  <a:schemeClr val="tx1">
                    <a:lumMod val="85000"/>
                    <a:lumOff val="15000"/>
                  </a:schemeClr>
                </a:solidFill>
              </a:rPr>
              <a:t>to </a:t>
            </a:r>
            <a:r>
              <a:rPr lang="en-US" sz="2000" dirty="0" smtClean="0">
                <a:solidFill>
                  <a:schemeClr val="tx1">
                    <a:lumMod val="85000"/>
                    <a:lumOff val="15000"/>
                  </a:schemeClr>
                </a:solidFill>
              </a:rPr>
              <a:t>technology </a:t>
            </a:r>
            <a:r>
              <a:rPr lang="en-US" sz="2000" dirty="0">
                <a:solidFill>
                  <a:schemeClr val="tx1">
                    <a:lumMod val="85000"/>
                    <a:lumOff val="15000"/>
                  </a:schemeClr>
                </a:solidFill>
              </a:rPr>
              <a:t>diffusion of renewable sources, two key issues are emerging:  the energy consumed along the whole life cycle and, therein, the impacts of energy technologies used – in particular using renewable sources, for electricity and heat production. </a:t>
            </a:r>
            <a:r>
              <a:rPr lang="en-US" sz="2000" dirty="0" smtClean="0">
                <a:solidFill>
                  <a:schemeClr val="tx1">
                    <a:lumMod val="85000"/>
                    <a:lumOff val="15000"/>
                  </a:schemeClr>
                </a:solidFill>
              </a:rPr>
              <a:t>The </a:t>
            </a:r>
            <a:r>
              <a:rPr lang="en-US" sz="2000" dirty="0">
                <a:solidFill>
                  <a:schemeClr val="tx1">
                    <a:lumMod val="85000"/>
                    <a:lumOff val="15000"/>
                  </a:schemeClr>
                </a:solidFill>
              </a:rPr>
              <a:t>energy consumption along the whole life cycle of a </a:t>
            </a:r>
            <a:r>
              <a:rPr lang="en-US" sz="2000" dirty="0" smtClean="0">
                <a:solidFill>
                  <a:schemeClr val="tx1">
                    <a:lumMod val="85000"/>
                    <a:lumOff val="15000"/>
                  </a:schemeClr>
                </a:solidFill>
              </a:rPr>
              <a:t>building is defined by: </a:t>
            </a:r>
            <a:r>
              <a:rPr lang="en-US" sz="2000" i="1" dirty="0" smtClean="0">
                <a:solidFill>
                  <a:schemeClr val="tx1">
                    <a:lumMod val="85000"/>
                    <a:lumOff val="15000"/>
                  </a:schemeClr>
                </a:solidFill>
              </a:rPr>
              <a:t>E</a:t>
            </a:r>
            <a:r>
              <a:rPr lang="en-US" sz="2000" i="1" baseline="-25000" dirty="0" smtClean="0">
                <a:solidFill>
                  <a:schemeClr val="tx1">
                    <a:lumMod val="85000"/>
                    <a:lumOff val="15000"/>
                  </a:schemeClr>
                </a:solidFill>
              </a:rPr>
              <a:t>LC</a:t>
            </a:r>
            <a:r>
              <a:rPr lang="en-US" sz="2000" i="1" dirty="0" smtClean="0">
                <a:solidFill>
                  <a:schemeClr val="tx1">
                    <a:lumMod val="85000"/>
                    <a:lumOff val="15000"/>
                  </a:schemeClr>
                </a:solidFill>
              </a:rPr>
              <a:t> </a:t>
            </a:r>
            <a:r>
              <a:rPr lang="en-US" sz="2000" i="1" dirty="0">
                <a:solidFill>
                  <a:schemeClr val="tx1">
                    <a:lumMod val="85000"/>
                    <a:lumOff val="15000"/>
                  </a:schemeClr>
                </a:solidFill>
              </a:rPr>
              <a:t>= E</a:t>
            </a:r>
            <a:r>
              <a:rPr lang="en-US" sz="2000" i="1" baseline="-25000" dirty="0">
                <a:solidFill>
                  <a:schemeClr val="tx1">
                    <a:lumMod val="85000"/>
                    <a:lumOff val="15000"/>
                  </a:schemeClr>
                </a:solidFill>
              </a:rPr>
              <a:t>OP</a:t>
            </a:r>
            <a:r>
              <a:rPr lang="en-US" sz="2000" i="1" dirty="0">
                <a:solidFill>
                  <a:schemeClr val="tx1">
                    <a:lumMod val="85000"/>
                    <a:lumOff val="15000"/>
                  </a:schemeClr>
                </a:solidFill>
              </a:rPr>
              <a:t> + E</a:t>
            </a:r>
            <a:r>
              <a:rPr lang="en-US" sz="2000" i="1" baseline="-25000" dirty="0">
                <a:solidFill>
                  <a:schemeClr val="tx1">
                    <a:lumMod val="85000"/>
                    <a:lumOff val="15000"/>
                  </a:schemeClr>
                </a:solidFill>
              </a:rPr>
              <a:t>EMB</a:t>
            </a:r>
            <a:r>
              <a:rPr lang="en-US" sz="2000" dirty="0">
                <a:solidFill>
                  <a:schemeClr val="tx1">
                    <a:lumMod val="85000"/>
                    <a:lumOff val="15000"/>
                  </a:schemeClr>
                </a:solidFill>
              </a:rPr>
              <a:t> </a:t>
            </a:r>
            <a:r>
              <a:rPr lang="en-US" sz="2000" dirty="0" smtClean="0">
                <a:solidFill>
                  <a:schemeClr val="tx1">
                    <a:lumMod val="85000"/>
                    <a:lumOff val="15000"/>
                  </a:schemeClr>
                </a:solidFill>
              </a:rPr>
              <a:t>, </a:t>
            </a:r>
          </a:p>
          <a:p>
            <a:pPr algn="just"/>
            <a:r>
              <a:rPr lang="en-US" sz="2000" dirty="0" smtClean="0">
                <a:solidFill>
                  <a:schemeClr val="tx1">
                    <a:lumMod val="85000"/>
                    <a:lumOff val="15000"/>
                  </a:schemeClr>
                </a:solidFill>
              </a:rPr>
              <a:t>where: E</a:t>
            </a:r>
            <a:r>
              <a:rPr lang="en-US" sz="2000" baseline="-25000" dirty="0" smtClean="0">
                <a:solidFill>
                  <a:schemeClr val="tx1">
                    <a:lumMod val="85000"/>
                    <a:lumOff val="15000"/>
                  </a:schemeClr>
                </a:solidFill>
              </a:rPr>
              <a:t>OP</a:t>
            </a:r>
            <a:r>
              <a:rPr lang="en-US" sz="2000" dirty="0" smtClean="0">
                <a:solidFill>
                  <a:schemeClr val="tx1">
                    <a:lumMod val="85000"/>
                    <a:lumOff val="15000"/>
                  </a:schemeClr>
                </a:solidFill>
              </a:rPr>
              <a:t> - operational energy; and E</a:t>
            </a:r>
            <a:r>
              <a:rPr lang="en-US" sz="2000" baseline="-25000" dirty="0" smtClean="0">
                <a:solidFill>
                  <a:schemeClr val="tx1">
                    <a:lumMod val="85000"/>
                    <a:lumOff val="15000"/>
                  </a:schemeClr>
                </a:solidFill>
              </a:rPr>
              <a:t>EMB</a:t>
            </a:r>
            <a:r>
              <a:rPr lang="en-US" sz="2000" dirty="0" smtClean="0">
                <a:solidFill>
                  <a:schemeClr val="tx1">
                    <a:lumMod val="85000"/>
                    <a:lumOff val="15000"/>
                  </a:schemeClr>
                </a:solidFill>
              </a:rPr>
              <a:t> - embodied energy (incl. auxiliary energy systems).</a:t>
            </a:r>
            <a:endParaRPr lang="en-US" sz="2000" dirty="0">
              <a:solidFill>
                <a:schemeClr val="tx1">
                  <a:lumMod val="85000"/>
                  <a:lumOff val="15000"/>
                </a:schemeClr>
              </a:solidFill>
            </a:endParaRPr>
          </a:p>
          <a:p>
            <a:pPr algn="just"/>
            <a:r>
              <a:rPr lang="en-US" sz="2000" dirty="0" smtClean="0">
                <a:solidFill>
                  <a:schemeClr val="tx1">
                    <a:lumMod val="85000"/>
                    <a:lumOff val="15000"/>
                  </a:schemeClr>
                </a:solidFill>
              </a:rPr>
              <a:t>The </a:t>
            </a:r>
            <a:r>
              <a:rPr lang="en-US" sz="2000" dirty="0">
                <a:solidFill>
                  <a:schemeClr val="tx1">
                    <a:lumMod val="85000"/>
                    <a:lumOff val="15000"/>
                  </a:schemeClr>
                </a:solidFill>
              </a:rPr>
              <a:t>E</a:t>
            </a:r>
            <a:r>
              <a:rPr lang="en-US" sz="2000" baseline="-25000" dirty="0">
                <a:solidFill>
                  <a:schemeClr val="tx1">
                    <a:lumMod val="85000"/>
                    <a:lumOff val="15000"/>
                  </a:schemeClr>
                </a:solidFill>
              </a:rPr>
              <a:t>OP</a:t>
            </a:r>
            <a:r>
              <a:rPr lang="en-US" sz="2000" dirty="0">
                <a:solidFill>
                  <a:schemeClr val="tx1">
                    <a:lumMod val="85000"/>
                    <a:lumOff val="15000"/>
                  </a:schemeClr>
                </a:solidFill>
              </a:rPr>
              <a:t> current importance on </a:t>
            </a:r>
            <a:r>
              <a:rPr lang="en-US" sz="2000" dirty="0" smtClean="0">
                <a:solidFill>
                  <a:schemeClr val="tx1">
                    <a:lumMod val="85000"/>
                    <a:lumOff val="15000"/>
                  </a:schemeClr>
                </a:solidFill>
              </a:rPr>
              <a:t>buildings </a:t>
            </a:r>
            <a:r>
              <a:rPr lang="en-US" sz="2000" dirty="0">
                <a:solidFill>
                  <a:schemeClr val="tx1">
                    <a:lumMod val="85000"/>
                    <a:lumOff val="15000"/>
                  </a:schemeClr>
                </a:solidFill>
              </a:rPr>
              <a:t>performance results strongly from the </a:t>
            </a:r>
            <a:r>
              <a:rPr lang="en-US" sz="2000" dirty="0" smtClean="0">
                <a:solidFill>
                  <a:schemeClr val="tx1">
                    <a:lumMod val="85000"/>
                    <a:lumOff val="15000"/>
                  </a:schemeClr>
                </a:solidFill>
              </a:rPr>
              <a:t>relative </a:t>
            </a:r>
            <a:r>
              <a:rPr lang="en-US" sz="2000" dirty="0">
                <a:solidFill>
                  <a:schemeClr val="tx1">
                    <a:lumMod val="85000"/>
                    <a:lumOff val="15000"/>
                  </a:schemeClr>
                </a:solidFill>
              </a:rPr>
              <a:t>contribution of net operational </a:t>
            </a:r>
            <a:r>
              <a:rPr lang="en-US" sz="2000" dirty="0" smtClean="0">
                <a:solidFill>
                  <a:schemeClr val="tx1">
                    <a:lumMod val="85000"/>
                    <a:lumOff val="15000"/>
                  </a:schemeClr>
                </a:solidFill>
              </a:rPr>
              <a:t>needs, which represents 80-90% of </a:t>
            </a:r>
            <a:r>
              <a:rPr lang="en-US" sz="2000" i="1" dirty="0">
                <a:solidFill>
                  <a:schemeClr val="tx1">
                    <a:lumMod val="85000"/>
                    <a:lumOff val="15000"/>
                  </a:schemeClr>
                </a:solidFill>
              </a:rPr>
              <a:t>E</a:t>
            </a:r>
            <a:r>
              <a:rPr lang="en-US" sz="2000" i="1" baseline="-25000" dirty="0">
                <a:solidFill>
                  <a:schemeClr val="tx1">
                    <a:lumMod val="85000"/>
                    <a:lumOff val="15000"/>
                  </a:schemeClr>
                </a:solidFill>
              </a:rPr>
              <a:t>LC </a:t>
            </a:r>
            <a:r>
              <a:rPr lang="en-US" sz="2000" dirty="0" smtClean="0">
                <a:solidFill>
                  <a:schemeClr val="tx1">
                    <a:lumMod val="85000"/>
                    <a:lumOff val="15000"/>
                  </a:schemeClr>
                </a:solidFill>
              </a:rPr>
              <a:t>on conventional buildings </a:t>
            </a:r>
            <a:r>
              <a:rPr lang="en-US" sz="2000" dirty="0">
                <a:solidFill>
                  <a:schemeClr val="tx1">
                    <a:lumMod val="85000"/>
                    <a:lumOff val="15000"/>
                  </a:schemeClr>
                </a:solidFill>
              </a:rPr>
              <a:t>[</a:t>
            </a:r>
            <a:r>
              <a:rPr lang="en-US" sz="2000" dirty="0" smtClean="0">
                <a:solidFill>
                  <a:schemeClr val="tx1">
                    <a:lumMod val="85000"/>
                    <a:lumOff val="15000"/>
                  </a:schemeClr>
                </a:solidFill>
              </a:rPr>
              <a:t>1]. As measures are taken to reduce E</a:t>
            </a:r>
            <a:r>
              <a:rPr lang="en-US" sz="2000" baseline="-25000" dirty="0" smtClean="0">
                <a:solidFill>
                  <a:schemeClr val="tx1">
                    <a:lumMod val="85000"/>
                    <a:lumOff val="15000"/>
                  </a:schemeClr>
                </a:solidFill>
              </a:rPr>
              <a:t>OP</a:t>
            </a:r>
            <a:r>
              <a:rPr lang="en-US" sz="2000" dirty="0" smtClean="0">
                <a:solidFill>
                  <a:schemeClr val="tx1">
                    <a:lumMod val="85000"/>
                    <a:lumOff val="15000"/>
                  </a:schemeClr>
                </a:solidFill>
              </a:rPr>
              <a:t> , this </a:t>
            </a:r>
            <a:r>
              <a:rPr lang="en-US" sz="2000" dirty="0">
                <a:solidFill>
                  <a:schemeClr val="tx1">
                    <a:lumMod val="85000"/>
                    <a:lumOff val="15000"/>
                  </a:schemeClr>
                </a:solidFill>
              </a:rPr>
              <a:t>compares to the low carbon buildings performance (NZEB), about which insights on real cases are available in the EU Build Up network [2]. </a:t>
            </a:r>
            <a:r>
              <a:rPr lang="en-US" sz="2000" dirty="0" smtClean="0">
                <a:solidFill>
                  <a:schemeClr val="tx1">
                    <a:lumMod val="85000"/>
                    <a:lumOff val="15000"/>
                  </a:schemeClr>
                </a:solidFill>
              </a:rPr>
              <a:t>Having </a:t>
            </a:r>
            <a:r>
              <a:rPr lang="en-US" sz="2000" dirty="0">
                <a:solidFill>
                  <a:schemeClr val="tx1">
                    <a:lumMod val="85000"/>
                    <a:lumOff val="15000"/>
                  </a:schemeClr>
                </a:solidFill>
              </a:rPr>
              <a:t>a chance to improve the energy balance of the whole </a:t>
            </a:r>
            <a:r>
              <a:rPr lang="en-US" sz="2000" dirty="0" smtClean="0">
                <a:solidFill>
                  <a:schemeClr val="tx1">
                    <a:lumMod val="85000"/>
                    <a:lumOff val="15000"/>
                  </a:schemeClr>
                </a:solidFill>
              </a:rPr>
              <a:t>system, </a:t>
            </a:r>
            <a:r>
              <a:rPr lang="en-US" sz="2000" dirty="0">
                <a:solidFill>
                  <a:schemeClr val="tx1">
                    <a:lumMod val="85000"/>
                    <a:lumOff val="15000"/>
                  </a:schemeClr>
                </a:solidFill>
              </a:rPr>
              <a:t>on the one </a:t>
            </a:r>
            <a:r>
              <a:rPr lang="en-US" sz="2000" dirty="0" smtClean="0">
                <a:solidFill>
                  <a:schemeClr val="tx1">
                    <a:lumMod val="85000"/>
                    <a:lumOff val="15000"/>
                  </a:schemeClr>
                </a:solidFill>
              </a:rPr>
              <a:t>hand brings to the </a:t>
            </a:r>
            <a:r>
              <a:rPr lang="en-US" sz="2000" dirty="0">
                <a:solidFill>
                  <a:schemeClr val="tx1">
                    <a:lumMod val="85000"/>
                    <a:lumOff val="15000"/>
                  </a:schemeClr>
                </a:solidFill>
              </a:rPr>
              <a:t>emergence of both zero energy buildings and positive energy </a:t>
            </a:r>
            <a:r>
              <a:rPr lang="en-US" sz="2000" dirty="0" smtClean="0">
                <a:solidFill>
                  <a:schemeClr val="tx1">
                    <a:lumMod val="85000"/>
                    <a:lumOff val="15000"/>
                  </a:schemeClr>
                </a:solidFill>
              </a:rPr>
              <a:t>buildings [3], </a:t>
            </a:r>
            <a:r>
              <a:rPr lang="en-US" sz="2000" dirty="0">
                <a:solidFill>
                  <a:schemeClr val="tx1">
                    <a:lumMod val="85000"/>
                    <a:lumOff val="15000"/>
                  </a:schemeClr>
                </a:solidFill>
              </a:rPr>
              <a:t>and on the other to an increase </a:t>
            </a:r>
            <a:r>
              <a:rPr lang="en-US" sz="2000" dirty="0" smtClean="0">
                <a:solidFill>
                  <a:schemeClr val="tx1">
                    <a:lumMod val="85000"/>
                    <a:lumOff val="15000"/>
                  </a:schemeClr>
                </a:solidFill>
              </a:rPr>
              <a:t>of </a:t>
            </a:r>
            <a:r>
              <a:rPr lang="en-US" sz="2000" dirty="0">
                <a:solidFill>
                  <a:schemeClr val="tx1">
                    <a:lumMod val="85000"/>
                    <a:lumOff val="15000"/>
                  </a:schemeClr>
                </a:solidFill>
              </a:rPr>
              <a:t>the relative </a:t>
            </a:r>
            <a:r>
              <a:rPr lang="en-US" sz="2000" dirty="0" smtClean="0">
                <a:solidFill>
                  <a:schemeClr val="tx1">
                    <a:lumMod val="85000"/>
                    <a:lumOff val="15000"/>
                  </a:schemeClr>
                </a:solidFill>
              </a:rPr>
              <a:t>importance </a:t>
            </a:r>
            <a:r>
              <a:rPr lang="en-US" sz="2000" dirty="0">
                <a:solidFill>
                  <a:schemeClr val="tx1">
                    <a:lumMod val="85000"/>
                    <a:lumOff val="15000"/>
                  </a:schemeClr>
                </a:solidFill>
              </a:rPr>
              <a:t>of E</a:t>
            </a:r>
            <a:r>
              <a:rPr lang="en-US" sz="2000" baseline="-25000" dirty="0">
                <a:solidFill>
                  <a:schemeClr val="tx1">
                    <a:lumMod val="85000"/>
                    <a:lumOff val="15000"/>
                  </a:schemeClr>
                </a:solidFill>
              </a:rPr>
              <a:t>EMB</a:t>
            </a:r>
            <a:r>
              <a:rPr lang="en-US" sz="2000" dirty="0">
                <a:solidFill>
                  <a:schemeClr val="tx1">
                    <a:lumMod val="85000"/>
                    <a:lumOff val="15000"/>
                  </a:schemeClr>
                </a:solidFill>
              </a:rPr>
              <a:t> and of environmental impacts in the whole life </a:t>
            </a:r>
            <a:r>
              <a:rPr lang="en-US" sz="2000" dirty="0" smtClean="0">
                <a:solidFill>
                  <a:schemeClr val="tx1">
                    <a:lumMod val="85000"/>
                    <a:lumOff val="15000"/>
                  </a:schemeClr>
                </a:solidFill>
              </a:rPr>
              <a:t>cycle, </a:t>
            </a:r>
            <a:r>
              <a:rPr lang="en-US" sz="2000" dirty="0">
                <a:solidFill>
                  <a:schemeClr val="tx1">
                    <a:lumMod val="85000"/>
                    <a:lumOff val="15000"/>
                  </a:schemeClr>
                </a:solidFill>
              </a:rPr>
              <a:t>due to the implementation of the new </a:t>
            </a:r>
            <a:r>
              <a:rPr lang="en-US" sz="2000" dirty="0" smtClean="0">
                <a:solidFill>
                  <a:schemeClr val="tx1">
                    <a:lumMod val="85000"/>
                    <a:lumOff val="15000"/>
                  </a:schemeClr>
                </a:solidFill>
              </a:rPr>
              <a:t>energy efficiency (EE) </a:t>
            </a:r>
            <a:r>
              <a:rPr lang="en-US" sz="2000" dirty="0">
                <a:solidFill>
                  <a:schemeClr val="tx1">
                    <a:lumMod val="85000"/>
                    <a:lumOff val="15000"/>
                  </a:schemeClr>
                </a:solidFill>
              </a:rPr>
              <a:t>and renewable energy systems </a:t>
            </a:r>
            <a:r>
              <a:rPr lang="en-US" sz="2000" dirty="0" smtClean="0">
                <a:solidFill>
                  <a:schemeClr val="tx1">
                    <a:lumMod val="85000"/>
                    <a:lumOff val="15000"/>
                  </a:schemeClr>
                </a:solidFill>
              </a:rPr>
              <a:t>(RES) </a:t>
            </a:r>
            <a:r>
              <a:rPr lang="en-US" sz="2000" dirty="0">
                <a:solidFill>
                  <a:schemeClr val="tx1">
                    <a:lumMod val="85000"/>
                    <a:lumOff val="15000"/>
                  </a:schemeClr>
                </a:solidFill>
              </a:rPr>
              <a:t>design options.</a:t>
            </a:r>
          </a:p>
          <a:p>
            <a:pPr algn="just"/>
            <a:r>
              <a:rPr lang="en-US" sz="2000" dirty="0">
                <a:solidFill>
                  <a:schemeClr val="tx1">
                    <a:lumMod val="85000"/>
                    <a:lumOff val="15000"/>
                  </a:schemeClr>
                </a:solidFill>
              </a:rPr>
              <a:t>This research focuses on the role o</a:t>
            </a:r>
            <a:r>
              <a:rPr lang="en-US" sz="2000" dirty="0">
                <a:solidFill>
                  <a:schemeClr val="tx1"/>
                </a:solidFill>
              </a:rPr>
              <a:t>f </a:t>
            </a:r>
            <a:r>
              <a:rPr lang="en-US" sz="2000" dirty="0" smtClean="0">
                <a:solidFill>
                  <a:schemeClr val="tx1"/>
                </a:solidFill>
              </a:rPr>
              <a:t>life cycle </a:t>
            </a:r>
            <a:r>
              <a:rPr lang="en-US" sz="2000" dirty="0">
                <a:solidFill>
                  <a:schemeClr val="tx1">
                    <a:lumMod val="85000"/>
                    <a:lumOff val="15000"/>
                  </a:schemeClr>
                </a:solidFill>
              </a:rPr>
              <a:t>thinking in the strategic discussion addressing E</a:t>
            </a:r>
            <a:r>
              <a:rPr lang="en-US" sz="2000" baseline="-25000" dirty="0">
                <a:solidFill>
                  <a:schemeClr val="tx1">
                    <a:lumMod val="85000"/>
                    <a:lumOff val="15000"/>
                  </a:schemeClr>
                </a:solidFill>
              </a:rPr>
              <a:t>EMB</a:t>
            </a:r>
            <a:r>
              <a:rPr lang="en-US" sz="2000" dirty="0">
                <a:solidFill>
                  <a:schemeClr val="tx1">
                    <a:lumMod val="85000"/>
                    <a:lumOff val="15000"/>
                  </a:schemeClr>
                </a:solidFill>
              </a:rPr>
              <a:t> contribution </a:t>
            </a:r>
            <a:r>
              <a:rPr lang="en-US" sz="2000" dirty="0" smtClean="0">
                <a:solidFill>
                  <a:schemeClr val="tx1">
                    <a:lumMod val="85000"/>
                    <a:lumOff val="15000"/>
                  </a:schemeClr>
                </a:solidFill>
              </a:rPr>
              <a:t>to </a:t>
            </a:r>
            <a:r>
              <a:rPr lang="en-US" sz="2000" dirty="0">
                <a:solidFill>
                  <a:schemeClr val="tx1">
                    <a:lumMod val="85000"/>
                    <a:lumOff val="15000"/>
                  </a:schemeClr>
                </a:solidFill>
              </a:rPr>
              <a:t>the E</a:t>
            </a:r>
            <a:r>
              <a:rPr lang="en-US" sz="2000" baseline="-25000" dirty="0">
                <a:solidFill>
                  <a:schemeClr val="tx1">
                    <a:lumMod val="85000"/>
                    <a:lumOff val="15000"/>
                  </a:schemeClr>
                </a:solidFill>
              </a:rPr>
              <a:t>LC</a:t>
            </a:r>
            <a:r>
              <a:rPr lang="en-US" sz="2000" dirty="0">
                <a:solidFill>
                  <a:schemeClr val="tx1">
                    <a:lumMod val="85000"/>
                    <a:lumOff val="15000"/>
                  </a:schemeClr>
                </a:solidFill>
              </a:rPr>
              <a:t>, and on </a:t>
            </a:r>
            <a:r>
              <a:rPr lang="en-US" sz="2000" dirty="0" smtClean="0">
                <a:solidFill>
                  <a:schemeClr val="tx1">
                    <a:lumMod val="85000"/>
                    <a:lumOff val="15000"/>
                  </a:schemeClr>
                </a:solidFill>
              </a:rPr>
              <a:t>the potential to address </a:t>
            </a:r>
            <a:r>
              <a:rPr lang="en-US" sz="2000" dirty="0">
                <a:solidFill>
                  <a:schemeClr val="tx1">
                    <a:lumMod val="85000"/>
                    <a:lumOff val="15000"/>
                  </a:schemeClr>
                </a:solidFill>
              </a:rPr>
              <a:t>positive and negative environmental </a:t>
            </a:r>
            <a:r>
              <a:rPr lang="en-US" sz="2000" dirty="0" smtClean="0">
                <a:solidFill>
                  <a:schemeClr val="tx1">
                    <a:lumMod val="85000"/>
                    <a:lumOff val="15000"/>
                  </a:schemeClr>
                </a:solidFill>
              </a:rPr>
              <a:t>impacts (</a:t>
            </a:r>
            <a:r>
              <a:rPr lang="en-US" sz="2000" i="1" dirty="0" smtClean="0">
                <a:solidFill>
                  <a:schemeClr val="tx1">
                    <a:lumMod val="85000"/>
                    <a:lumOff val="15000"/>
                  </a:schemeClr>
                </a:solidFill>
              </a:rPr>
              <a:t>e.g.</a:t>
            </a:r>
            <a:r>
              <a:rPr lang="en-US" sz="2000" dirty="0" smtClean="0">
                <a:solidFill>
                  <a:schemeClr val="tx1">
                    <a:lumMod val="85000"/>
                    <a:lumOff val="15000"/>
                  </a:schemeClr>
                </a:solidFill>
              </a:rPr>
              <a:t> CO</a:t>
            </a:r>
            <a:r>
              <a:rPr lang="en-US" sz="2000" baseline="-25000" dirty="0" smtClean="0">
                <a:solidFill>
                  <a:schemeClr val="tx1">
                    <a:lumMod val="85000"/>
                    <a:lumOff val="15000"/>
                  </a:schemeClr>
                </a:solidFill>
              </a:rPr>
              <a:t>2</a:t>
            </a:r>
            <a:r>
              <a:rPr lang="en-US" sz="2000" dirty="0" smtClean="0">
                <a:solidFill>
                  <a:schemeClr val="tx1">
                    <a:lumMod val="85000"/>
                    <a:lumOff val="15000"/>
                  </a:schemeClr>
                </a:solidFill>
              </a:rPr>
              <a:t> emissions) when (re)designing a system approach to buildings and urban districts.</a:t>
            </a:r>
            <a:endParaRPr lang="pt-PT" sz="2000" dirty="0" smtClean="0">
              <a:solidFill>
                <a:schemeClr val="tx1">
                  <a:lumMod val="85000"/>
                  <a:lumOff val="15000"/>
                </a:schemeClr>
              </a:solidFill>
            </a:endParaRPr>
          </a:p>
        </p:txBody>
      </p:sp>
      <p:sp>
        <p:nvSpPr>
          <p:cNvPr id="27" name="CaixaDeTexto 26"/>
          <p:cNvSpPr txBox="1"/>
          <p:nvPr/>
        </p:nvSpPr>
        <p:spPr>
          <a:xfrm>
            <a:off x="485190" y="20396571"/>
            <a:ext cx="10208210" cy="400110"/>
          </a:xfrm>
          <a:prstGeom prst="rect">
            <a:avLst/>
          </a:prstGeom>
          <a:noFill/>
        </p:spPr>
        <p:txBody>
          <a:bodyPr wrap="square" rtlCol="0">
            <a:spAutoFit/>
          </a:bodyPr>
          <a:lstStyle/>
          <a:p>
            <a:r>
              <a:rPr lang="en-US" sz="2000" dirty="0" smtClean="0"/>
              <a:t>Figure 3.  Life cycle impact </a:t>
            </a:r>
            <a:r>
              <a:rPr lang="en-US" sz="2000" dirty="0"/>
              <a:t>assessment of 1 </a:t>
            </a:r>
            <a:r>
              <a:rPr lang="en-US" sz="2000" dirty="0" smtClean="0"/>
              <a:t>kWh </a:t>
            </a:r>
            <a:r>
              <a:rPr lang="en-US" sz="2000" dirty="0"/>
              <a:t>of </a:t>
            </a:r>
            <a:r>
              <a:rPr lang="en-US" sz="2000" dirty="0" smtClean="0"/>
              <a:t>electricity produced by different sources</a:t>
            </a:r>
            <a:endParaRPr lang="en-US" sz="2000" dirty="0"/>
          </a:p>
        </p:txBody>
      </p:sp>
      <p:pic>
        <p:nvPicPr>
          <p:cNvPr id="1030" name="Picture 6" descr="D:\PM_Documents\01-Docs LNEG\01-projectos\00_poster setplan 2015 DGEG\SET-PLAN_V.jp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78687" y="386688"/>
            <a:ext cx="1903141" cy="2542505"/>
          </a:xfrm>
          <a:prstGeom prst="rect">
            <a:avLst/>
          </a:prstGeom>
          <a:noFill/>
          <a:extLst>
            <a:ext uri="{909E8E84-426E-40DD-AFC4-6F175D3DCCD1}">
              <a14:hiddenFill xmlns:a14="http://schemas.microsoft.com/office/drawing/2010/main">
                <a:solidFill>
                  <a:srgbClr val="FFFFFF"/>
                </a:solidFill>
              </a14:hiddenFill>
            </a:ext>
          </a:extLst>
        </p:spPr>
      </p:pic>
      <p:sp>
        <p:nvSpPr>
          <p:cNvPr id="21" name="CaixaDeTexto 20"/>
          <p:cNvSpPr txBox="1"/>
          <p:nvPr/>
        </p:nvSpPr>
        <p:spPr>
          <a:xfrm>
            <a:off x="12781632" y="8510162"/>
            <a:ext cx="7744300" cy="400110"/>
          </a:xfrm>
          <a:prstGeom prst="rect">
            <a:avLst/>
          </a:prstGeom>
          <a:noFill/>
        </p:spPr>
        <p:txBody>
          <a:bodyPr wrap="none" rtlCol="0">
            <a:spAutoFit/>
          </a:bodyPr>
          <a:lstStyle/>
          <a:p>
            <a:r>
              <a:rPr lang="pt-PT" sz="2000" dirty="0" smtClean="0"/>
              <a:t>Fig. 1- Case </a:t>
            </a:r>
            <a:r>
              <a:rPr lang="pt-PT" sz="2000" dirty="0" err="1" smtClean="0"/>
              <a:t>study</a:t>
            </a:r>
            <a:r>
              <a:rPr lang="pt-PT" sz="2000" dirty="0" smtClean="0"/>
              <a:t> - </a:t>
            </a:r>
            <a:r>
              <a:rPr lang="pt-PT" sz="2000" dirty="0" err="1"/>
              <a:t>M</a:t>
            </a:r>
            <a:r>
              <a:rPr lang="pt-PT" sz="2000" dirty="0" err="1" smtClean="0"/>
              <a:t>aterials</a:t>
            </a:r>
            <a:r>
              <a:rPr lang="pt-PT" sz="2000" dirty="0" smtClean="0"/>
              <a:t> </a:t>
            </a:r>
            <a:r>
              <a:rPr lang="pt-PT" sz="2000" dirty="0" err="1" smtClean="0"/>
              <a:t>and</a:t>
            </a:r>
            <a:r>
              <a:rPr lang="pt-PT" sz="2000" dirty="0" smtClean="0"/>
              <a:t> </a:t>
            </a:r>
            <a:r>
              <a:rPr lang="pt-PT" sz="2000" dirty="0" err="1" smtClean="0"/>
              <a:t>energy</a:t>
            </a:r>
            <a:r>
              <a:rPr lang="pt-PT" sz="2000" dirty="0" smtClean="0"/>
              <a:t> data </a:t>
            </a:r>
            <a:r>
              <a:rPr lang="pt-PT" sz="2000" dirty="0" err="1" smtClean="0"/>
              <a:t>selected</a:t>
            </a:r>
            <a:r>
              <a:rPr lang="pt-PT" sz="2000" dirty="0" smtClean="0"/>
              <a:t> </a:t>
            </a:r>
            <a:r>
              <a:rPr lang="pt-PT" sz="2000" dirty="0" err="1" smtClean="0"/>
              <a:t>from</a:t>
            </a:r>
            <a:r>
              <a:rPr lang="pt-PT" sz="2000" dirty="0" smtClean="0"/>
              <a:t> LC </a:t>
            </a:r>
            <a:r>
              <a:rPr lang="pt-PT" sz="2000" dirty="0" err="1" smtClean="0"/>
              <a:t>inventory</a:t>
            </a:r>
            <a:endParaRPr lang="pt-PT" sz="2000" dirty="0"/>
          </a:p>
        </p:txBody>
      </p:sp>
      <p:graphicFrame>
        <p:nvGraphicFramePr>
          <p:cNvPr id="30" name="Gráfico 29"/>
          <p:cNvGraphicFramePr>
            <a:graphicFrameLocks/>
          </p:cNvGraphicFramePr>
          <p:nvPr>
            <p:extLst>
              <p:ext uri="{D42A27DB-BD31-4B8C-83A1-F6EECF244321}">
                <p14:modId xmlns:p14="http://schemas.microsoft.com/office/powerpoint/2010/main" val="506046426"/>
              </p:ext>
            </p:extLst>
          </p:nvPr>
        </p:nvGraphicFramePr>
        <p:xfrm>
          <a:off x="853960" y="23607615"/>
          <a:ext cx="6534150" cy="3136263"/>
        </p:xfrm>
        <a:graphic>
          <a:graphicData uri="http://schemas.openxmlformats.org/drawingml/2006/chart">
            <c:chart xmlns:c="http://schemas.openxmlformats.org/drawingml/2006/chart" xmlns:r="http://schemas.openxmlformats.org/officeDocument/2006/relationships" r:id="rId12"/>
          </a:graphicData>
        </a:graphic>
      </p:graphicFrame>
      <p:sp>
        <p:nvSpPr>
          <p:cNvPr id="28" name="CaixaDeTexto 27"/>
          <p:cNvSpPr txBox="1"/>
          <p:nvPr/>
        </p:nvSpPr>
        <p:spPr>
          <a:xfrm>
            <a:off x="842048" y="29141477"/>
            <a:ext cx="7979144" cy="400110"/>
          </a:xfrm>
          <a:prstGeom prst="rect">
            <a:avLst/>
          </a:prstGeom>
          <a:noFill/>
        </p:spPr>
        <p:txBody>
          <a:bodyPr wrap="square" rtlCol="0">
            <a:spAutoFit/>
          </a:bodyPr>
          <a:lstStyle/>
          <a:p>
            <a:pPr algn="just"/>
            <a:r>
              <a:rPr lang="en-US" sz="2000" dirty="0" smtClean="0"/>
              <a:t>Figure 5. </a:t>
            </a:r>
            <a:r>
              <a:rPr lang="pt-PT" sz="2000" dirty="0" err="1" smtClean="0"/>
              <a:t>Energy</a:t>
            </a:r>
            <a:r>
              <a:rPr lang="pt-PT" sz="2000" dirty="0" smtClean="0"/>
              <a:t> </a:t>
            </a:r>
            <a:r>
              <a:rPr lang="pt-PT" sz="2000" dirty="0" err="1" smtClean="0"/>
              <a:t>and</a:t>
            </a:r>
            <a:r>
              <a:rPr lang="pt-PT" sz="2000" dirty="0" smtClean="0"/>
              <a:t> </a:t>
            </a:r>
            <a:r>
              <a:rPr lang="pt-PT" sz="2000" dirty="0" err="1" smtClean="0"/>
              <a:t>environmental</a:t>
            </a:r>
            <a:r>
              <a:rPr lang="pt-PT" sz="2000" dirty="0" smtClean="0"/>
              <a:t> </a:t>
            </a:r>
            <a:r>
              <a:rPr lang="pt-PT" sz="2000" dirty="0" err="1" smtClean="0"/>
              <a:t>impacts</a:t>
            </a:r>
            <a:r>
              <a:rPr lang="pt-PT" sz="2000" dirty="0" smtClean="0"/>
              <a:t> </a:t>
            </a:r>
            <a:r>
              <a:rPr lang="pt-PT" sz="2000" dirty="0" err="1" smtClean="0"/>
              <a:t>using</a:t>
            </a:r>
            <a:r>
              <a:rPr lang="pt-PT" sz="2000" dirty="0" smtClean="0"/>
              <a:t> </a:t>
            </a:r>
            <a:r>
              <a:rPr lang="pt-PT" sz="2000" dirty="0" err="1" smtClean="0"/>
              <a:t>thermal</a:t>
            </a:r>
            <a:r>
              <a:rPr lang="pt-PT" sz="2000" dirty="0" smtClean="0"/>
              <a:t> </a:t>
            </a:r>
            <a:r>
              <a:rPr lang="pt-PT" sz="2000" dirty="0" err="1" smtClean="0"/>
              <a:t>insulation</a:t>
            </a:r>
            <a:endParaRPr lang="pt-PT" sz="2000" dirty="0"/>
          </a:p>
        </p:txBody>
      </p:sp>
      <p:sp>
        <p:nvSpPr>
          <p:cNvPr id="24" name="CaixaDeTexto 23"/>
          <p:cNvSpPr txBox="1"/>
          <p:nvPr/>
        </p:nvSpPr>
        <p:spPr>
          <a:xfrm>
            <a:off x="11167008" y="27214099"/>
            <a:ext cx="9823536" cy="2616101"/>
          </a:xfrm>
          <a:prstGeom prst="rect">
            <a:avLst/>
          </a:prstGeom>
          <a:noFill/>
        </p:spPr>
        <p:txBody>
          <a:bodyPr wrap="square" rtlCol="0">
            <a:spAutoFit/>
          </a:bodyPr>
          <a:lstStyle/>
          <a:p>
            <a:r>
              <a:rPr lang="pt-PT" sz="2000" b="1" dirty="0" err="1" smtClean="0">
                <a:solidFill>
                  <a:schemeClr val="accent1">
                    <a:lumMod val="75000"/>
                  </a:schemeClr>
                </a:solidFill>
              </a:rPr>
              <a:t>References</a:t>
            </a:r>
            <a:r>
              <a:rPr lang="pt-PT" sz="2000" b="1" dirty="0" smtClean="0">
                <a:solidFill>
                  <a:schemeClr val="accent1">
                    <a:lumMod val="75000"/>
                  </a:schemeClr>
                </a:solidFill>
              </a:rPr>
              <a:t>:</a:t>
            </a:r>
          </a:p>
          <a:p>
            <a:r>
              <a:rPr lang="pt-PT" sz="1600" dirty="0" smtClean="0"/>
              <a:t>[1] </a:t>
            </a:r>
            <a:r>
              <a:rPr lang="en-US" sz="1600" dirty="0" smtClean="0">
                <a:solidFill>
                  <a:schemeClr val="tx1">
                    <a:lumMod val="85000"/>
                    <a:lumOff val="15000"/>
                  </a:schemeClr>
                </a:solidFill>
              </a:rPr>
              <a:t>Ramesh </a:t>
            </a:r>
            <a:r>
              <a:rPr lang="en-US" sz="1600" dirty="0">
                <a:solidFill>
                  <a:schemeClr val="tx1">
                    <a:lumMod val="85000"/>
                    <a:lumOff val="15000"/>
                  </a:schemeClr>
                </a:solidFill>
              </a:rPr>
              <a:t>et al, </a:t>
            </a:r>
            <a:r>
              <a:rPr lang="en-US" sz="1600" dirty="0" smtClean="0">
                <a:solidFill>
                  <a:schemeClr val="tx1">
                    <a:lumMod val="85000"/>
                    <a:lumOff val="15000"/>
                  </a:schemeClr>
                </a:solidFill>
              </a:rPr>
              <a:t>2010. </a:t>
            </a:r>
            <a:r>
              <a:rPr lang="en-US" sz="1600" dirty="0"/>
              <a:t>Life cycle energy analysis of buildings: An overview, Energy and Buildings 42: </a:t>
            </a:r>
            <a:r>
              <a:rPr lang="en-US" sz="1600" dirty="0" smtClean="0"/>
              <a:t>1592-1600</a:t>
            </a:r>
            <a:r>
              <a:rPr lang="en-US" sz="1600" dirty="0" smtClean="0">
                <a:solidFill>
                  <a:schemeClr val="tx1">
                    <a:lumMod val="85000"/>
                    <a:lumOff val="15000"/>
                  </a:schemeClr>
                </a:solidFill>
              </a:rPr>
              <a:t> </a:t>
            </a:r>
          </a:p>
          <a:p>
            <a:r>
              <a:rPr lang="en-US" sz="1600" dirty="0">
                <a:solidFill>
                  <a:schemeClr val="tx1">
                    <a:lumMod val="85000"/>
                    <a:lumOff val="15000"/>
                  </a:schemeClr>
                </a:solidFill>
              </a:rPr>
              <a:t>[2] </a:t>
            </a:r>
            <a:r>
              <a:rPr lang="en-US" sz="1600" dirty="0" smtClean="0">
                <a:solidFill>
                  <a:schemeClr val="tx1">
                    <a:lumMod val="85000"/>
                    <a:lumOff val="15000"/>
                  </a:schemeClr>
                </a:solidFill>
                <a:hlinkClick r:id="rId13"/>
              </a:rPr>
              <a:t>www.buildup.eu</a:t>
            </a:r>
            <a:endParaRPr lang="en-US" sz="1600" dirty="0">
              <a:solidFill>
                <a:schemeClr val="tx1">
                  <a:lumMod val="85000"/>
                  <a:lumOff val="15000"/>
                </a:schemeClr>
              </a:solidFill>
            </a:endParaRPr>
          </a:p>
          <a:p>
            <a:r>
              <a:rPr lang="en-US" sz="1600" dirty="0">
                <a:solidFill>
                  <a:schemeClr val="tx1">
                    <a:lumMod val="85000"/>
                    <a:lumOff val="15000"/>
                  </a:schemeClr>
                </a:solidFill>
              </a:rPr>
              <a:t>[3] </a:t>
            </a:r>
            <a:r>
              <a:rPr lang="en-US" sz="1600" dirty="0" smtClean="0">
                <a:solidFill>
                  <a:schemeClr val="tx1">
                    <a:lumMod val="85000"/>
                    <a:lumOff val="15000"/>
                  </a:schemeClr>
                </a:solidFill>
                <a:hlinkClick r:id="rId14"/>
              </a:rPr>
              <a:t>www.gbpn.org</a:t>
            </a:r>
            <a:r>
              <a:rPr lang="en-US" sz="1600" dirty="0" smtClean="0">
                <a:solidFill>
                  <a:schemeClr val="tx1">
                    <a:lumMod val="85000"/>
                    <a:lumOff val="15000"/>
                  </a:schemeClr>
                </a:solidFill>
              </a:rPr>
              <a:t> </a:t>
            </a:r>
            <a:endParaRPr lang="en-US" sz="1600" dirty="0">
              <a:solidFill>
                <a:schemeClr val="tx1">
                  <a:lumMod val="85000"/>
                  <a:lumOff val="15000"/>
                </a:schemeClr>
              </a:solidFill>
            </a:endParaRPr>
          </a:p>
          <a:p>
            <a:r>
              <a:rPr lang="pt-PT" sz="1600" dirty="0" smtClean="0"/>
              <a:t>[4] Viegas M, 2012. Avaliação do impacte ambiental e energético do edifício Solar XXI, FCUL, Lisboa</a:t>
            </a:r>
          </a:p>
          <a:p>
            <a:r>
              <a:rPr lang="pt-PT" sz="1600" dirty="0" smtClean="0"/>
              <a:t>[5] </a:t>
            </a:r>
            <a:r>
              <a:rPr lang="pt-PT" sz="1600" dirty="0"/>
              <a:t>Pargana N, 2012. </a:t>
            </a:r>
            <a:r>
              <a:rPr lang="pt-PT" sz="1600" dirty="0" err="1"/>
              <a:t>Environmental</a:t>
            </a:r>
            <a:r>
              <a:rPr lang="pt-PT" sz="1600" dirty="0"/>
              <a:t> </a:t>
            </a:r>
            <a:r>
              <a:rPr lang="pt-PT" sz="1600" dirty="0" err="1"/>
              <a:t>impacts</a:t>
            </a:r>
            <a:r>
              <a:rPr lang="pt-PT" sz="1600" dirty="0"/>
              <a:t> </a:t>
            </a:r>
            <a:r>
              <a:rPr lang="pt-PT" sz="1600" dirty="0" err="1"/>
              <a:t>of</a:t>
            </a:r>
            <a:r>
              <a:rPr lang="pt-PT" sz="1600" dirty="0"/>
              <a:t> </a:t>
            </a:r>
            <a:r>
              <a:rPr lang="pt-PT" sz="1600" dirty="0" err="1"/>
              <a:t>the</a:t>
            </a:r>
            <a:r>
              <a:rPr lang="pt-PT" sz="1600" dirty="0"/>
              <a:t> </a:t>
            </a:r>
            <a:r>
              <a:rPr lang="pt-PT" sz="1600" dirty="0" err="1"/>
              <a:t>life</a:t>
            </a:r>
            <a:r>
              <a:rPr lang="pt-PT" sz="1600" dirty="0"/>
              <a:t> </a:t>
            </a:r>
            <a:r>
              <a:rPr lang="pt-PT" sz="1600" dirty="0" err="1"/>
              <a:t>cycle</a:t>
            </a:r>
            <a:r>
              <a:rPr lang="pt-PT" sz="1600" dirty="0"/>
              <a:t> </a:t>
            </a:r>
            <a:r>
              <a:rPr lang="pt-PT" sz="1600" dirty="0" err="1"/>
              <a:t>of</a:t>
            </a:r>
            <a:r>
              <a:rPr lang="pt-PT" sz="1600" dirty="0"/>
              <a:t> </a:t>
            </a:r>
            <a:r>
              <a:rPr lang="pt-PT" sz="1600" dirty="0" err="1"/>
              <a:t>thermal</a:t>
            </a:r>
            <a:r>
              <a:rPr lang="pt-PT" sz="1600" dirty="0"/>
              <a:t> </a:t>
            </a:r>
            <a:r>
              <a:rPr lang="pt-PT" sz="1600" dirty="0" err="1"/>
              <a:t>insulation</a:t>
            </a:r>
            <a:r>
              <a:rPr lang="pt-PT" sz="1600" dirty="0"/>
              <a:t> </a:t>
            </a:r>
            <a:r>
              <a:rPr lang="pt-PT" sz="1600" dirty="0" err="1"/>
              <a:t>materials</a:t>
            </a:r>
            <a:r>
              <a:rPr lang="pt-PT" sz="1600" dirty="0"/>
              <a:t> </a:t>
            </a:r>
            <a:r>
              <a:rPr lang="pt-PT" sz="1600" dirty="0" err="1"/>
              <a:t>of</a:t>
            </a:r>
            <a:r>
              <a:rPr lang="pt-PT" sz="1600" dirty="0"/>
              <a:t> </a:t>
            </a:r>
            <a:r>
              <a:rPr lang="pt-PT" sz="1600" dirty="0" err="1"/>
              <a:t>buildings</a:t>
            </a:r>
            <a:r>
              <a:rPr lang="pt-PT" sz="1600" dirty="0"/>
              <a:t>, IST, Lisboa</a:t>
            </a:r>
            <a:endParaRPr lang="pt-PT" sz="1600" dirty="0" smtClean="0"/>
          </a:p>
          <a:p>
            <a:r>
              <a:rPr lang="pt-PT" sz="1600" dirty="0" smtClean="0"/>
              <a:t>[6] </a:t>
            </a:r>
            <a:r>
              <a:rPr lang="en-US" sz="1600" dirty="0" smtClean="0"/>
              <a:t>EN </a:t>
            </a:r>
            <a:r>
              <a:rPr lang="en-US" sz="1600" dirty="0"/>
              <a:t>15978 (2011). Sustainability of Construction Works. Assessment of environmental performance of buildings – Calculation method </a:t>
            </a:r>
            <a:endParaRPr lang="en-US" sz="1600" dirty="0" smtClean="0">
              <a:solidFill>
                <a:schemeClr val="tx1">
                  <a:lumMod val="85000"/>
                  <a:lumOff val="15000"/>
                </a:schemeClr>
              </a:solidFill>
            </a:endParaRPr>
          </a:p>
          <a:p>
            <a:r>
              <a:rPr lang="en-US" sz="1600" dirty="0" smtClean="0">
                <a:solidFill>
                  <a:schemeClr val="tx1">
                    <a:lumMod val="85000"/>
                    <a:lumOff val="15000"/>
                  </a:schemeClr>
                </a:solidFill>
              </a:rPr>
              <a:t>[7] Gonçalves </a:t>
            </a:r>
            <a:r>
              <a:rPr lang="en-US" sz="1600" dirty="0">
                <a:solidFill>
                  <a:schemeClr val="tx1">
                    <a:lumMod val="85000"/>
                    <a:lumOff val="15000"/>
                  </a:schemeClr>
                </a:solidFill>
              </a:rPr>
              <a:t>et al, </a:t>
            </a:r>
            <a:r>
              <a:rPr lang="en-US" sz="1600" dirty="0" smtClean="0">
                <a:solidFill>
                  <a:schemeClr val="tx1">
                    <a:lumMod val="85000"/>
                    <a:lumOff val="15000"/>
                  </a:schemeClr>
                </a:solidFill>
              </a:rPr>
              <a:t>2012. </a:t>
            </a:r>
            <a:r>
              <a:rPr lang="en-US" sz="1600" dirty="0"/>
              <a:t>Solar </a:t>
            </a:r>
            <a:r>
              <a:rPr lang="en-US" sz="1600" dirty="0" smtClean="0"/>
              <a:t>XXI - </a:t>
            </a:r>
            <a:r>
              <a:rPr lang="en-US" sz="1600" dirty="0"/>
              <a:t>A Portuguese Office Building towards Net Zero-Energy Building, REHVA Journal – March 2012: 34- </a:t>
            </a:r>
            <a:r>
              <a:rPr lang="en-US" sz="1600" dirty="0" smtClean="0"/>
              <a:t>40</a:t>
            </a:r>
            <a:endParaRPr lang="pt-PT" sz="1600" dirty="0"/>
          </a:p>
        </p:txBody>
      </p:sp>
      <p:sp>
        <p:nvSpPr>
          <p:cNvPr id="33" name="Rectângulo 32"/>
          <p:cNvSpPr/>
          <p:nvPr/>
        </p:nvSpPr>
        <p:spPr>
          <a:xfrm>
            <a:off x="11162531" y="9091315"/>
            <a:ext cx="9880707" cy="7232749"/>
          </a:xfrm>
          <a:prstGeom prst="rect">
            <a:avLst/>
          </a:prstGeom>
        </p:spPr>
        <p:txBody>
          <a:bodyPr wrap="square">
            <a:spAutoFit/>
          </a:bodyPr>
          <a:lstStyle/>
          <a:p>
            <a:pPr algn="ctr"/>
            <a:r>
              <a:rPr lang="pt-PT" sz="2400" b="1" dirty="0" smtClean="0">
                <a:solidFill>
                  <a:schemeClr val="accent1">
                    <a:lumMod val="75000"/>
                  </a:schemeClr>
                </a:solidFill>
              </a:rPr>
              <a:t>3 – </a:t>
            </a:r>
            <a:r>
              <a:rPr lang="pt-PT" sz="2400" b="1" dirty="0" err="1" smtClean="0">
                <a:solidFill>
                  <a:schemeClr val="accent1">
                    <a:lumMod val="75000"/>
                  </a:schemeClr>
                </a:solidFill>
              </a:rPr>
              <a:t>Results</a:t>
            </a:r>
            <a:r>
              <a:rPr lang="pt-PT" sz="2400" b="1" dirty="0" smtClean="0">
                <a:solidFill>
                  <a:schemeClr val="accent1">
                    <a:lumMod val="75000"/>
                  </a:schemeClr>
                </a:solidFill>
              </a:rPr>
              <a:t> </a:t>
            </a:r>
            <a:r>
              <a:rPr lang="pt-PT" sz="2400" b="1" dirty="0" err="1" smtClean="0">
                <a:solidFill>
                  <a:schemeClr val="accent1">
                    <a:lumMod val="75000"/>
                  </a:schemeClr>
                </a:solidFill>
              </a:rPr>
              <a:t>and</a:t>
            </a:r>
            <a:r>
              <a:rPr lang="pt-PT" sz="2400" b="1" dirty="0" smtClean="0">
                <a:solidFill>
                  <a:schemeClr val="accent1">
                    <a:lumMod val="75000"/>
                  </a:schemeClr>
                </a:solidFill>
              </a:rPr>
              <a:t> </a:t>
            </a:r>
            <a:r>
              <a:rPr lang="pt-PT" sz="2400" b="1" dirty="0" err="1" smtClean="0">
                <a:solidFill>
                  <a:schemeClr val="accent1">
                    <a:lumMod val="75000"/>
                  </a:schemeClr>
                </a:solidFill>
              </a:rPr>
              <a:t>discussion</a:t>
            </a:r>
            <a:endParaRPr lang="pt-PT" sz="2400" b="1" dirty="0" smtClean="0">
              <a:solidFill>
                <a:schemeClr val="accent1">
                  <a:lumMod val="75000"/>
                </a:schemeClr>
              </a:solidFill>
            </a:endParaRPr>
          </a:p>
          <a:p>
            <a:pPr algn="just"/>
            <a:r>
              <a:rPr lang="en-US" sz="2000" b="1" dirty="0" smtClean="0"/>
              <a:t>3.1 Overall </a:t>
            </a:r>
            <a:r>
              <a:rPr lang="en-US" sz="2000" b="1" dirty="0"/>
              <a:t>energy </a:t>
            </a:r>
            <a:r>
              <a:rPr lang="en-US" sz="2000" b="1" dirty="0" smtClean="0"/>
              <a:t>consumption in the case studied </a:t>
            </a:r>
            <a:r>
              <a:rPr lang="en-US" sz="2000" dirty="0" smtClean="0"/>
              <a:t>- The E</a:t>
            </a:r>
            <a:r>
              <a:rPr lang="en-US" sz="2000" baseline="-25000" dirty="0" smtClean="0"/>
              <a:t>LC</a:t>
            </a:r>
            <a:r>
              <a:rPr lang="en-US" sz="2000" dirty="0" smtClean="0"/>
              <a:t> is </a:t>
            </a:r>
            <a:r>
              <a:rPr lang="en-US" sz="2000" dirty="0"/>
              <a:t>33,8 GJ/m</a:t>
            </a:r>
            <a:r>
              <a:rPr lang="en-US" sz="2000" baseline="30000" dirty="0"/>
              <a:t>2</a:t>
            </a:r>
            <a:r>
              <a:rPr lang="en-US" sz="2000" dirty="0"/>
              <a:t> , where E</a:t>
            </a:r>
            <a:r>
              <a:rPr lang="en-US" sz="2000" baseline="-25000" dirty="0"/>
              <a:t>OP</a:t>
            </a:r>
            <a:r>
              <a:rPr lang="en-US" sz="2000" dirty="0"/>
              <a:t> = 65,3% E</a:t>
            </a:r>
            <a:r>
              <a:rPr lang="en-US" sz="2000" baseline="-25000" dirty="0"/>
              <a:t>LC</a:t>
            </a:r>
            <a:r>
              <a:rPr lang="en-US" sz="2000" dirty="0"/>
              <a:t> and E</a:t>
            </a:r>
            <a:r>
              <a:rPr lang="en-US" sz="2000" baseline="-25000" dirty="0"/>
              <a:t>EMB</a:t>
            </a:r>
            <a:r>
              <a:rPr lang="en-US" sz="2000" dirty="0"/>
              <a:t> = 34,6% E</a:t>
            </a:r>
            <a:r>
              <a:rPr lang="en-US" sz="2000" baseline="-25000" dirty="0"/>
              <a:t>LC</a:t>
            </a:r>
            <a:r>
              <a:rPr lang="en-US" sz="2000" dirty="0"/>
              <a:t>. For comparison, conventional buildings have a: E</a:t>
            </a:r>
            <a:r>
              <a:rPr lang="en-US" sz="2000" baseline="-25000" dirty="0"/>
              <a:t>OP</a:t>
            </a:r>
            <a:r>
              <a:rPr lang="en-US" sz="2000" dirty="0"/>
              <a:t> = 80-90% E</a:t>
            </a:r>
            <a:r>
              <a:rPr lang="en-US" sz="2000" baseline="-25000" dirty="0"/>
              <a:t>LC</a:t>
            </a:r>
            <a:r>
              <a:rPr lang="en-US" sz="2000" dirty="0"/>
              <a:t> and E</a:t>
            </a:r>
            <a:r>
              <a:rPr lang="en-US" sz="2000" baseline="-25000" dirty="0"/>
              <a:t>EMB</a:t>
            </a:r>
            <a:r>
              <a:rPr lang="en-US" sz="2000" dirty="0"/>
              <a:t> = 10-20% E</a:t>
            </a:r>
            <a:r>
              <a:rPr lang="en-US" sz="2000" baseline="-25000" dirty="0"/>
              <a:t>LC</a:t>
            </a:r>
            <a:r>
              <a:rPr lang="en-US" sz="2000" dirty="0" smtClean="0"/>
              <a:t>. Within its energy </a:t>
            </a:r>
            <a:r>
              <a:rPr lang="en-US" sz="2000" dirty="0"/>
              <a:t>balance </a:t>
            </a:r>
            <a:r>
              <a:rPr lang="en-US" sz="2000" dirty="0" smtClean="0"/>
              <a:t>, it </a:t>
            </a:r>
            <a:r>
              <a:rPr lang="en-US" sz="2000" dirty="0"/>
              <a:t>is expected that the increasing use of </a:t>
            </a:r>
            <a:r>
              <a:rPr lang="en-US" sz="2000" dirty="0" smtClean="0"/>
              <a:t>EE + RES </a:t>
            </a:r>
            <a:r>
              <a:rPr lang="en-US" sz="2000" dirty="0"/>
              <a:t>will </a:t>
            </a:r>
            <a:r>
              <a:rPr lang="en-US" sz="2000" dirty="0" smtClean="0"/>
              <a:t>further improve its performance, leading this particular NZEB </a:t>
            </a:r>
            <a:r>
              <a:rPr lang="en-US" sz="2000" dirty="0"/>
              <a:t>to become a positive energy building</a:t>
            </a:r>
            <a:r>
              <a:rPr lang="en-US" sz="2000" dirty="0" smtClean="0"/>
              <a:t>. Two questions may then be derived: </a:t>
            </a:r>
            <a:r>
              <a:rPr lang="en-US" sz="2000" b="1" dirty="0" smtClean="0"/>
              <a:t>Q</a:t>
            </a:r>
            <a:r>
              <a:rPr lang="en-US" sz="2000" b="1" baseline="-25000" dirty="0" smtClean="0"/>
              <a:t>1 </a:t>
            </a:r>
            <a:r>
              <a:rPr lang="en-US" sz="2000" dirty="0" smtClean="0"/>
              <a:t>and </a:t>
            </a:r>
            <a:r>
              <a:rPr lang="en-US" sz="2000" b="1" dirty="0"/>
              <a:t>Q</a:t>
            </a:r>
            <a:r>
              <a:rPr lang="en-US" sz="2000" b="1" baseline="-25000" dirty="0"/>
              <a:t>2</a:t>
            </a:r>
            <a:r>
              <a:rPr lang="en-US" sz="2000" dirty="0" smtClean="0"/>
              <a:t>.</a:t>
            </a:r>
          </a:p>
          <a:p>
            <a:pPr algn="just"/>
            <a:endParaRPr lang="en-US" sz="2000" dirty="0"/>
          </a:p>
          <a:p>
            <a:pPr algn="just"/>
            <a:endParaRPr lang="en-US" sz="2000" dirty="0" smtClean="0"/>
          </a:p>
          <a:p>
            <a:pPr algn="just"/>
            <a:endParaRPr lang="en-US" sz="2000" dirty="0"/>
          </a:p>
          <a:p>
            <a:pPr algn="just"/>
            <a:endParaRPr lang="en-US" sz="2000" dirty="0" smtClean="0"/>
          </a:p>
          <a:p>
            <a:pPr algn="just"/>
            <a:endParaRPr lang="en-US" sz="2000" dirty="0"/>
          </a:p>
          <a:p>
            <a:pPr algn="just"/>
            <a:endParaRPr lang="en-US" sz="2000" dirty="0" smtClean="0"/>
          </a:p>
          <a:p>
            <a:pPr algn="just"/>
            <a:endParaRPr lang="en-US" sz="2000" dirty="0"/>
          </a:p>
          <a:p>
            <a:pPr algn="just"/>
            <a:endParaRPr lang="en-US" sz="2000" dirty="0" smtClean="0"/>
          </a:p>
          <a:p>
            <a:pPr algn="just"/>
            <a:endParaRPr lang="en-US" sz="2000" dirty="0"/>
          </a:p>
          <a:p>
            <a:pPr algn="just"/>
            <a:endParaRPr lang="en-US" sz="2000" dirty="0" smtClean="0"/>
          </a:p>
          <a:p>
            <a:pPr algn="just"/>
            <a:endParaRPr lang="en-US" sz="2000" dirty="0" smtClean="0"/>
          </a:p>
          <a:p>
            <a:pPr algn="just"/>
            <a:endParaRPr lang="en-US" sz="2000" dirty="0" smtClean="0"/>
          </a:p>
          <a:p>
            <a:pPr algn="just"/>
            <a:r>
              <a:rPr lang="en-US" sz="2000" b="1" dirty="0" smtClean="0"/>
              <a:t>3.2 Q</a:t>
            </a:r>
            <a:r>
              <a:rPr lang="en-US" sz="2000" b="1" baseline="-25000" dirty="0" smtClean="0"/>
              <a:t>1</a:t>
            </a:r>
            <a:r>
              <a:rPr lang="en-US" sz="2000" b="1" dirty="0" smtClean="0"/>
              <a:t>: How </a:t>
            </a:r>
            <a:r>
              <a:rPr lang="en-US" sz="2000" b="1" dirty="0"/>
              <a:t>important are RES in the environmental impacts of a NZEB case</a:t>
            </a:r>
            <a:r>
              <a:rPr lang="en-US" sz="2000" b="1" dirty="0" smtClean="0"/>
              <a:t>? </a:t>
            </a:r>
            <a:r>
              <a:rPr lang="en-US" sz="2000" dirty="0" smtClean="0"/>
              <a:t>If </a:t>
            </a:r>
            <a:r>
              <a:rPr lang="en-US" sz="2000" dirty="0"/>
              <a:t>duplicating the RES delivery ability, the embedded primary </a:t>
            </a:r>
            <a:r>
              <a:rPr lang="en-US" sz="2000" dirty="0" smtClean="0"/>
              <a:t>energy would </a:t>
            </a:r>
            <a:r>
              <a:rPr lang="en-US" sz="2000" dirty="0"/>
              <a:t>increase from 10,5 to 17,2% (fig.2</a:t>
            </a:r>
            <a:r>
              <a:rPr lang="en-US" sz="2000" dirty="0" smtClean="0"/>
              <a:t>). Figures 3 and 4 show the environmental impacts of producing 1 kWh of electricity and heat respectively, and the consequences of using different sources. </a:t>
            </a:r>
          </a:p>
          <a:p>
            <a:pPr algn="just"/>
            <a:endParaRPr lang="en-US" sz="2000" dirty="0"/>
          </a:p>
        </p:txBody>
      </p:sp>
      <p:sp>
        <p:nvSpPr>
          <p:cNvPr id="5" name="TextBox 4"/>
          <p:cNvSpPr txBox="1"/>
          <p:nvPr/>
        </p:nvSpPr>
        <p:spPr>
          <a:xfrm>
            <a:off x="396256" y="8587259"/>
            <a:ext cx="10622259" cy="2923877"/>
          </a:xfrm>
          <a:prstGeom prst="rect">
            <a:avLst/>
          </a:prstGeom>
          <a:noFill/>
        </p:spPr>
        <p:txBody>
          <a:bodyPr wrap="square" rtlCol="0">
            <a:spAutoFit/>
          </a:bodyPr>
          <a:lstStyle/>
          <a:p>
            <a:pPr algn="ctr"/>
            <a:r>
              <a:rPr lang="pt-PT" sz="2400" b="1" dirty="0" smtClean="0">
                <a:solidFill>
                  <a:schemeClr val="accent1">
                    <a:lumMod val="75000"/>
                  </a:schemeClr>
                </a:solidFill>
              </a:rPr>
              <a:t>2 </a:t>
            </a:r>
            <a:r>
              <a:rPr lang="pt-PT" sz="2400" b="1" dirty="0">
                <a:solidFill>
                  <a:schemeClr val="accent1">
                    <a:lumMod val="75000"/>
                  </a:schemeClr>
                </a:solidFill>
              </a:rPr>
              <a:t>- </a:t>
            </a:r>
            <a:r>
              <a:rPr lang="pt-PT" sz="2400" b="1" dirty="0" err="1">
                <a:solidFill>
                  <a:schemeClr val="accent1">
                    <a:lumMod val="75000"/>
                  </a:schemeClr>
                </a:solidFill>
              </a:rPr>
              <a:t>Methodology</a:t>
            </a:r>
            <a:endParaRPr lang="pt-PT" sz="2000" dirty="0">
              <a:solidFill>
                <a:schemeClr val="tx1">
                  <a:lumMod val="85000"/>
                  <a:lumOff val="15000"/>
                </a:schemeClr>
              </a:solidFill>
            </a:endParaRPr>
          </a:p>
          <a:p>
            <a:pPr algn="just"/>
            <a:r>
              <a:rPr lang="en-US" sz="2000" b="1" dirty="0">
                <a:solidFill>
                  <a:schemeClr val="tx1">
                    <a:lumMod val="85000"/>
                    <a:lumOff val="15000"/>
                  </a:schemeClr>
                </a:solidFill>
              </a:rPr>
              <a:t>2.1 LCA</a:t>
            </a:r>
            <a:r>
              <a:rPr lang="en-US" sz="2000" dirty="0">
                <a:solidFill>
                  <a:schemeClr val="tx1">
                    <a:lumMod val="85000"/>
                    <a:lumOff val="15000"/>
                  </a:schemeClr>
                </a:solidFill>
              </a:rPr>
              <a:t> - Performed for an NZEB office building (</a:t>
            </a:r>
            <a:r>
              <a:rPr lang="en-US" sz="2000" dirty="0" smtClean="0">
                <a:solidFill>
                  <a:schemeClr val="tx1">
                    <a:lumMod val="85000"/>
                    <a:lumOff val="15000"/>
                  </a:schemeClr>
                </a:solidFill>
              </a:rPr>
              <a:t>fig. </a:t>
            </a:r>
            <a:r>
              <a:rPr lang="en-US" sz="2000" dirty="0">
                <a:solidFill>
                  <a:schemeClr val="tx1">
                    <a:lumMod val="85000"/>
                    <a:lumOff val="15000"/>
                  </a:schemeClr>
                </a:solidFill>
              </a:rPr>
              <a:t>1) using the software tool </a:t>
            </a:r>
            <a:r>
              <a:rPr lang="en-US" sz="2000" dirty="0" err="1">
                <a:solidFill>
                  <a:schemeClr val="tx1">
                    <a:lumMod val="85000"/>
                    <a:lumOff val="15000"/>
                  </a:schemeClr>
                </a:solidFill>
              </a:rPr>
              <a:t>GaBi</a:t>
            </a:r>
            <a:r>
              <a:rPr lang="en-US" sz="2000" dirty="0">
                <a:solidFill>
                  <a:schemeClr val="tx1">
                    <a:lumMod val="85000"/>
                    <a:lumOff val="15000"/>
                  </a:schemeClr>
                </a:solidFill>
              </a:rPr>
              <a:t>, mostly with real primary data [4</a:t>
            </a:r>
            <a:r>
              <a:rPr lang="en-US" sz="2000" dirty="0" smtClean="0">
                <a:solidFill>
                  <a:schemeClr val="tx1">
                    <a:lumMod val="85000"/>
                    <a:lumOff val="15000"/>
                  </a:schemeClr>
                </a:solidFill>
              </a:rPr>
              <a:t>], under 2011 operational conditions and </a:t>
            </a:r>
            <a:r>
              <a:rPr lang="en-US" sz="2000" dirty="0">
                <a:solidFill>
                  <a:schemeClr val="tx1">
                    <a:lumMod val="85000"/>
                    <a:lumOff val="15000"/>
                  </a:schemeClr>
                </a:solidFill>
              </a:rPr>
              <a:t>with selected secondary data extracted from </a:t>
            </a:r>
            <a:r>
              <a:rPr lang="en-US" sz="2000" dirty="0" err="1">
                <a:solidFill>
                  <a:schemeClr val="tx1">
                    <a:lumMod val="85000"/>
                    <a:lumOff val="15000"/>
                  </a:schemeClr>
                </a:solidFill>
              </a:rPr>
              <a:t>Ecoinvent</a:t>
            </a:r>
            <a:r>
              <a:rPr lang="en-US" sz="2000" dirty="0">
                <a:solidFill>
                  <a:schemeClr val="tx1">
                    <a:lumMod val="85000"/>
                    <a:lumOff val="15000"/>
                  </a:schemeClr>
                </a:solidFill>
              </a:rPr>
              <a:t> database. T</a:t>
            </a:r>
            <a:r>
              <a:rPr lang="en-US" sz="2000" dirty="0" smtClean="0">
                <a:solidFill>
                  <a:schemeClr val="tx1">
                    <a:lumMod val="85000"/>
                    <a:lumOff val="15000"/>
                  </a:schemeClr>
                </a:solidFill>
              </a:rPr>
              <a:t>he thermal insulation inventory analysi</a:t>
            </a:r>
            <a:r>
              <a:rPr lang="en-US" sz="2000" dirty="0" smtClean="0"/>
              <a:t>s is b</a:t>
            </a:r>
            <a:r>
              <a:rPr lang="en-US" sz="2000" dirty="0" smtClean="0">
                <a:solidFill>
                  <a:schemeClr val="tx1">
                    <a:lumMod val="85000"/>
                    <a:lumOff val="15000"/>
                  </a:schemeClr>
                </a:solidFill>
              </a:rPr>
              <a:t>ased on [5]. The </a:t>
            </a:r>
            <a:r>
              <a:rPr lang="en-US" sz="2000" dirty="0" err="1">
                <a:solidFill>
                  <a:schemeClr val="tx1">
                    <a:lumMod val="85000"/>
                    <a:lumOff val="15000"/>
                  </a:schemeClr>
                </a:solidFill>
              </a:rPr>
              <a:t>SimaPro</a:t>
            </a:r>
            <a:r>
              <a:rPr lang="en-US" sz="2000" dirty="0">
                <a:solidFill>
                  <a:schemeClr val="tx1">
                    <a:lumMod val="85000"/>
                    <a:lumOff val="15000"/>
                  </a:schemeClr>
                </a:solidFill>
              </a:rPr>
              <a:t> tool was used to perform life cycle impact assessment of the </a:t>
            </a:r>
            <a:r>
              <a:rPr lang="en-US" sz="2000" dirty="0" smtClean="0">
                <a:solidFill>
                  <a:schemeClr val="tx1">
                    <a:lumMod val="85000"/>
                    <a:lumOff val="15000"/>
                  </a:schemeClr>
                </a:solidFill>
              </a:rPr>
              <a:t>RES </a:t>
            </a:r>
            <a:r>
              <a:rPr lang="en-US" sz="2000" dirty="0">
                <a:solidFill>
                  <a:schemeClr val="tx1">
                    <a:lumMod val="85000"/>
                    <a:lumOff val="15000"/>
                  </a:schemeClr>
                </a:solidFill>
              </a:rPr>
              <a:t>using the methods IPCC Global warming potential, Cumulative energy demand and </a:t>
            </a:r>
            <a:r>
              <a:rPr lang="en-US" sz="2000" dirty="0" err="1">
                <a:solidFill>
                  <a:schemeClr val="tx1">
                    <a:lumMod val="85000"/>
                    <a:lumOff val="15000"/>
                  </a:schemeClr>
                </a:solidFill>
              </a:rPr>
              <a:t>ReCiPe</a:t>
            </a:r>
            <a:r>
              <a:rPr lang="en-US" sz="2000" dirty="0">
                <a:solidFill>
                  <a:schemeClr val="tx1">
                    <a:lumMod val="85000"/>
                    <a:lumOff val="15000"/>
                  </a:schemeClr>
                </a:solidFill>
              </a:rPr>
              <a:t>. The energy mix was calculated based on 2011 data for Portugal (www.erse.pt). System boundaries are considered according to the standard  EN 15978 (2011) </a:t>
            </a:r>
            <a:r>
              <a:rPr lang="en-US" sz="2000" dirty="0" smtClean="0">
                <a:solidFill>
                  <a:schemeClr val="tx1">
                    <a:lumMod val="85000"/>
                    <a:lumOff val="15000"/>
                  </a:schemeClr>
                </a:solidFill>
              </a:rPr>
              <a:t>[6], </a:t>
            </a:r>
            <a:r>
              <a:rPr lang="en-US" sz="2000" dirty="0">
                <a:solidFill>
                  <a:schemeClr val="tx1">
                    <a:lumMod val="85000"/>
                    <a:lumOff val="15000"/>
                  </a:schemeClr>
                </a:solidFill>
              </a:rPr>
              <a:t>which include four life cycle stages: </a:t>
            </a:r>
            <a:r>
              <a:rPr lang="en-US" sz="2000" dirty="0" smtClean="0">
                <a:solidFill>
                  <a:schemeClr val="tx1">
                    <a:lumMod val="85000"/>
                    <a:lumOff val="15000"/>
                  </a:schemeClr>
                </a:solidFill>
              </a:rPr>
              <a:t>the product, construction, use, </a:t>
            </a:r>
            <a:r>
              <a:rPr lang="en-US" sz="2000" dirty="0">
                <a:solidFill>
                  <a:schemeClr val="tx1">
                    <a:lumMod val="85000"/>
                    <a:lumOff val="15000"/>
                  </a:schemeClr>
                </a:solidFill>
              </a:rPr>
              <a:t>and end-of-life </a:t>
            </a:r>
            <a:r>
              <a:rPr lang="en-US" sz="2000" dirty="0" smtClean="0">
                <a:solidFill>
                  <a:schemeClr val="tx1">
                    <a:lumMod val="85000"/>
                    <a:lumOff val="15000"/>
                  </a:schemeClr>
                </a:solidFill>
              </a:rPr>
              <a:t>stages. </a:t>
            </a:r>
            <a:r>
              <a:rPr lang="en-US" sz="2000" dirty="0">
                <a:solidFill>
                  <a:schemeClr val="tx1">
                    <a:lumMod val="85000"/>
                    <a:lumOff val="15000"/>
                  </a:schemeClr>
                </a:solidFill>
              </a:rPr>
              <a:t>The functional unit considered the service in 1 m</a:t>
            </a:r>
            <a:r>
              <a:rPr lang="en-US" sz="2000" baseline="30000" dirty="0">
                <a:solidFill>
                  <a:schemeClr val="tx1">
                    <a:lumMod val="85000"/>
                    <a:lumOff val="15000"/>
                  </a:schemeClr>
                </a:solidFill>
              </a:rPr>
              <a:t>2</a:t>
            </a:r>
            <a:r>
              <a:rPr lang="en-US" sz="2000" dirty="0">
                <a:solidFill>
                  <a:schemeClr val="tx1">
                    <a:lumMod val="85000"/>
                    <a:lumOff val="15000"/>
                  </a:schemeClr>
                </a:solidFill>
              </a:rPr>
              <a:t> of building area, and a </a:t>
            </a:r>
            <a:r>
              <a:rPr lang="en-US" sz="2000" dirty="0" smtClean="0">
                <a:solidFill>
                  <a:schemeClr val="tx1">
                    <a:lumMod val="85000"/>
                    <a:lumOff val="15000"/>
                  </a:schemeClr>
                </a:solidFill>
              </a:rPr>
              <a:t>lifetime </a:t>
            </a:r>
            <a:r>
              <a:rPr lang="en-US" sz="2000" dirty="0">
                <a:solidFill>
                  <a:schemeClr val="tx1">
                    <a:lumMod val="85000"/>
                    <a:lumOff val="15000"/>
                  </a:schemeClr>
                </a:solidFill>
              </a:rPr>
              <a:t>of 50 years. </a:t>
            </a:r>
            <a:endParaRPr lang="pt-PT" sz="2000" dirty="0">
              <a:solidFill>
                <a:schemeClr val="tx1">
                  <a:lumMod val="85000"/>
                  <a:lumOff val="15000"/>
                </a:schemeClr>
              </a:solidFill>
            </a:endParaRPr>
          </a:p>
        </p:txBody>
      </p:sp>
      <p:graphicFrame>
        <p:nvGraphicFramePr>
          <p:cNvPr id="34" name="Gráfico 12"/>
          <p:cNvGraphicFramePr/>
          <p:nvPr>
            <p:extLst>
              <p:ext uri="{D42A27DB-BD31-4B8C-83A1-F6EECF244321}">
                <p14:modId xmlns:p14="http://schemas.microsoft.com/office/powerpoint/2010/main" val="1257532770"/>
              </p:ext>
            </p:extLst>
          </p:nvPr>
        </p:nvGraphicFramePr>
        <p:xfrm>
          <a:off x="11269464" y="11089245"/>
          <a:ext cx="6465254" cy="3384376"/>
        </p:xfrm>
        <a:graphic>
          <a:graphicData uri="http://schemas.openxmlformats.org/drawingml/2006/chart">
            <c:chart xmlns:c="http://schemas.openxmlformats.org/drawingml/2006/chart" xmlns:r="http://schemas.openxmlformats.org/officeDocument/2006/relationships" r:id="rId15"/>
          </a:graphicData>
        </a:graphic>
      </p:graphicFrame>
      <p:sp>
        <p:nvSpPr>
          <p:cNvPr id="36" name="CaixaDeTexto 25"/>
          <p:cNvSpPr txBox="1"/>
          <p:nvPr/>
        </p:nvSpPr>
        <p:spPr>
          <a:xfrm>
            <a:off x="17894200" y="11935048"/>
            <a:ext cx="3073680" cy="1692771"/>
          </a:xfrm>
          <a:prstGeom prst="rect">
            <a:avLst/>
          </a:prstGeom>
          <a:noFill/>
        </p:spPr>
        <p:txBody>
          <a:bodyPr wrap="square" rtlCol="0">
            <a:spAutoFit/>
          </a:bodyPr>
          <a:lstStyle/>
          <a:p>
            <a:r>
              <a:rPr lang="en-US" sz="2000" dirty="0" smtClean="0"/>
              <a:t>Fig. 2- </a:t>
            </a:r>
            <a:r>
              <a:rPr lang="pt-PT" sz="2000" dirty="0" err="1"/>
              <a:t>Embedded</a:t>
            </a:r>
            <a:r>
              <a:rPr lang="pt-PT" sz="2000" dirty="0"/>
              <a:t> </a:t>
            </a:r>
            <a:r>
              <a:rPr lang="pt-PT" sz="2000" dirty="0" err="1"/>
              <a:t>primary</a:t>
            </a:r>
            <a:r>
              <a:rPr lang="pt-PT" sz="2000" dirty="0"/>
              <a:t> </a:t>
            </a:r>
            <a:r>
              <a:rPr lang="pt-PT" sz="2000" dirty="0" err="1"/>
              <a:t>energy</a:t>
            </a:r>
            <a:r>
              <a:rPr lang="pt-PT" sz="2000" dirty="0"/>
              <a:t> </a:t>
            </a:r>
            <a:r>
              <a:rPr lang="pt-PT" sz="2000" dirty="0" smtClean="0"/>
              <a:t>– </a:t>
            </a:r>
            <a:r>
              <a:rPr lang="pt-PT" sz="2000" dirty="0" err="1" smtClean="0"/>
              <a:t>the</a:t>
            </a:r>
            <a:r>
              <a:rPr lang="pt-PT" sz="2000" dirty="0" smtClean="0"/>
              <a:t> </a:t>
            </a:r>
            <a:r>
              <a:rPr lang="pt-PT" sz="2000" dirty="0" err="1" smtClean="0"/>
              <a:t>current</a:t>
            </a:r>
            <a:r>
              <a:rPr lang="pt-PT" sz="2000" dirty="0" smtClean="0"/>
              <a:t> </a:t>
            </a:r>
            <a:r>
              <a:rPr lang="pt-PT" sz="2000" dirty="0" err="1"/>
              <a:t>and</a:t>
            </a:r>
            <a:r>
              <a:rPr lang="pt-PT" sz="2000" dirty="0"/>
              <a:t> </a:t>
            </a:r>
            <a:r>
              <a:rPr lang="pt-PT" sz="2000" dirty="0" err="1"/>
              <a:t>upgraded</a:t>
            </a:r>
            <a:r>
              <a:rPr lang="pt-PT" sz="2000" dirty="0"/>
              <a:t> </a:t>
            </a:r>
            <a:r>
              <a:rPr lang="pt-PT" sz="2000" dirty="0" err="1" smtClean="0"/>
              <a:t>scenario</a:t>
            </a:r>
            <a:r>
              <a:rPr lang="pt-PT" sz="2000" dirty="0" smtClean="0"/>
              <a:t> </a:t>
            </a:r>
            <a:r>
              <a:rPr lang="pt-PT" sz="2000" dirty="0" err="1" smtClean="0"/>
              <a:t>of</a:t>
            </a:r>
            <a:r>
              <a:rPr lang="pt-PT" sz="2000" dirty="0" smtClean="0"/>
              <a:t> </a:t>
            </a:r>
            <a:r>
              <a:rPr lang="pt-PT" sz="2000" dirty="0" err="1"/>
              <a:t>the</a:t>
            </a:r>
            <a:r>
              <a:rPr lang="pt-PT" sz="2000" dirty="0"/>
              <a:t> PV </a:t>
            </a:r>
            <a:r>
              <a:rPr lang="pt-PT" sz="2000" dirty="0" err="1"/>
              <a:t>system</a:t>
            </a:r>
            <a:r>
              <a:rPr lang="pt-PT" sz="2000" dirty="0" smtClean="0"/>
              <a:t>.</a:t>
            </a:r>
            <a:endParaRPr lang="pt-PT" sz="2000" dirty="0"/>
          </a:p>
          <a:p>
            <a:endParaRPr lang="en-US" sz="2400" dirty="0"/>
          </a:p>
        </p:txBody>
      </p:sp>
      <p:sp>
        <p:nvSpPr>
          <p:cNvPr id="37" name="TextBox 36"/>
          <p:cNvSpPr txBox="1"/>
          <p:nvPr/>
        </p:nvSpPr>
        <p:spPr>
          <a:xfrm>
            <a:off x="11173893" y="22412795"/>
            <a:ext cx="9823536" cy="4770537"/>
          </a:xfrm>
          <a:prstGeom prst="rect">
            <a:avLst/>
          </a:prstGeom>
          <a:noFill/>
        </p:spPr>
        <p:txBody>
          <a:bodyPr wrap="square" rtlCol="0">
            <a:spAutoFit/>
          </a:bodyPr>
          <a:lstStyle/>
          <a:p>
            <a:pPr algn="ctr"/>
            <a:r>
              <a:rPr lang="pt-PT" sz="2400" b="1" dirty="0" smtClean="0">
                <a:solidFill>
                  <a:schemeClr val="accent1">
                    <a:lumMod val="75000"/>
                  </a:schemeClr>
                </a:solidFill>
              </a:rPr>
              <a:t>4 </a:t>
            </a:r>
            <a:r>
              <a:rPr lang="pt-PT" sz="2400" b="1" dirty="0">
                <a:solidFill>
                  <a:schemeClr val="accent1">
                    <a:lumMod val="75000"/>
                  </a:schemeClr>
                </a:solidFill>
              </a:rPr>
              <a:t>- </a:t>
            </a:r>
            <a:r>
              <a:rPr lang="pt-PT" sz="2400" b="1" dirty="0" err="1" smtClean="0">
                <a:solidFill>
                  <a:schemeClr val="accent1">
                    <a:lumMod val="75000"/>
                  </a:schemeClr>
                </a:solidFill>
              </a:rPr>
              <a:t>Conclusions</a:t>
            </a:r>
            <a:endParaRPr lang="pt-PT" sz="2000" dirty="0">
              <a:solidFill>
                <a:schemeClr val="tx1">
                  <a:lumMod val="85000"/>
                  <a:lumOff val="15000"/>
                </a:schemeClr>
              </a:solidFill>
            </a:endParaRPr>
          </a:p>
          <a:p>
            <a:pPr algn="just"/>
            <a:r>
              <a:rPr lang="en-US" sz="2000" dirty="0" smtClean="0"/>
              <a:t>- LCA: </a:t>
            </a:r>
            <a:r>
              <a:rPr lang="en-US" sz="2000" dirty="0"/>
              <a:t>recognized in the public policy </a:t>
            </a:r>
            <a:r>
              <a:rPr lang="en-US" sz="2000" dirty="0" smtClean="0"/>
              <a:t>agenda, </a:t>
            </a:r>
            <a:r>
              <a:rPr lang="en-US" sz="2000" i="1" dirty="0" smtClean="0"/>
              <a:t>e.g</a:t>
            </a:r>
            <a:r>
              <a:rPr lang="en-US" sz="2000" i="1" dirty="0"/>
              <a:t>.</a:t>
            </a:r>
            <a:r>
              <a:rPr lang="en-US" sz="2000" dirty="0"/>
              <a:t> from </a:t>
            </a:r>
            <a:r>
              <a:rPr lang="en-US" sz="2000" dirty="0" smtClean="0"/>
              <a:t>the </a:t>
            </a:r>
            <a:r>
              <a:rPr lang="en-US" sz="2000" dirty="0"/>
              <a:t>call to focus on the whole life cycle in the IPP voluntary policy (2003</a:t>
            </a:r>
            <a:r>
              <a:rPr lang="en-US" sz="2000" dirty="0" smtClean="0"/>
              <a:t>), </a:t>
            </a:r>
            <a:r>
              <a:rPr lang="en-US" sz="2000" dirty="0"/>
              <a:t>to the </a:t>
            </a:r>
            <a:r>
              <a:rPr lang="en-US" sz="2000" dirty="0" err="1"/>
              <a:t>EcoDesign</a:t>
            </a:r>
            <a:r>
              <a:rPr lang="en-US" sz="2000" dirty="0"/>
              <a:t> Directive (2009) and the EU Construction Products Regulation (2011</a:t>
            </a:r>
            <a:r>
              <a:rPr lang="en-US" sz="2000" dirty="0" smtClean="0"/>
              <a:t>); </a:t>
            </a:r>
            <a:endParaRPr lang="pt-PT" sz="2000" dirty="0"/>
          </a:p>
          <a:p>
            <a:pPr algn="just"/>
            <a:r>
              <a:rPr lang="en-US" sz="2000" dirty="0" smtClean="0"/>
              <a:t>- Energy system changes</a:t>
            </a:r>
            <a:r>
              <a:rPr lang="pt-PT" sz="2000" dirty="0"/>
              <a:t> </a:t>
            </a:r>
            <a:r>
              <a:rPr lang="en-US" sz="2000" dirty="0" smtClean="0"/>
              <a:t>over time: E</a:t>
            </a:r>
            <a:r>
              <a:rPr lang="en-US" sz="2000" baseline="-25000" dirty="0" smtClean="0"/>
              <a:t>OP</a:t>
            </a:r>
            <a:r>
              <a:rPr lang="en-US" sz="2000" dirty="0" smtClean="0"/>
              <a:t> </a:t>
            </a:r>
            <a:r>
              <a:rPr lang="en-US" sz="2000" dirty="0"/>
              <a:t>is </a:t>
            </a:r>
            <a:r>
              <a:rPr lang="en-US" sz="2000" dirty="0" smtClean="0"/>
              <a:t>reducing, E</a:t>
            </a:r>
            <a:r>
              <a:rPr lang="en-US" sz="2000" baseline="-25000" dirty="0" smtClean="0"/>
              <a:t>EMB </a:t>
            </a:r>
            <a:r>
              <a:rPr lang="en-US" sz="2000" dirty="0" smtClean="0"/>
              <a:t>tends to exhibit higher relative and absolute</a:t>
            </a:r>
            <a:r>
              <a:rPr lang="en-US" sz="2000" dirty="0" smtClean="0">
                <a:solidFill>
                  <a:srgbClr val="FF0000"/>
                </a:solidFill>
              </a:rPr>
              <a:t> </a:t>
            </a:r>
            <a:r>
              <a:rPr lang="en-US" sz="2000" dirty="0" smtClean="0"/>
              <a:t>importance, and</a:t>
            </a:r>
            <a:r>
              <a:rPr lang="en-US" sz="2000" dirty="0" smtClean="0">
                <a:solidFill>
                  <a:srgbClr val="FF0000"/>
                </a:solidFill>
              </a:rPr>
              <a:t> </a:t>
            </a:r>
            <a:r>
              <a:rPr lang="en-US" sz="2000" dirty="0" smtClean="0"/>
              <a:t>E</a:t>
            </a:r>
            <a:r>
              <a:rPr lang="en-US" sz="2000" baseline="-25000" dirty="0" smtClean="0"/>
              <a:t>LC</a:t>
            </a:r>
            <a:r>
              <a:rPr lang="en-US" sz="2000" dirty="0" smtClean="0"/>
              <a:t> to be compensated </a:t>
            </a:r>
            <a:r>
              <a:rPr lang="en-US" sz="2000" dirty="0"/>
              <a:t>by onsite power </a:t>
            </a:r>
            <a:r>
              <a:rPr lang="en-US" sz="2000" dirty="0" smtClean="0"/>
              <a:t>generation;</a:t>
            </a:r>
          </a:p>
          <a:p>
            <a:pPr algn="just"/>
            <a:r>
              <a:rPr lang="en-US" sz="2000" dirty="0" smtClean="0"/>
              <a:t> </a:t>
            </a:r>
          </a:p>
          <a:p>
            <a:pPr algn="just"/>
            <a:r>
              <a:rPr lang="en-US" sz="2000" dirty="0" smtClean="0"/>
              <a:t>- The results of the work performed show: </a:t>
            </a:r>
          </a:p>
          <a:p>
            <a:pPr marL="457200" indent="-457200" algn="just">
              <a:buAutoNum type="alphaLcParenR"/>
            </a:pPr>
            <a:r>
              <a:rPr lang="en-US" sz="2000" dirty="0" smtClean="0"/>
              <a:t>LC thinking and LCA – are key to get insight information both on energy and environmental impacts for </a:t>
            </a:r>
            <a:r>
              <a:rPr lang="en-US" sz="2000" dirty="0"/>
              <a:t>the design </a:t>
            </a:r>
            <a:r>
              <a:rPr lang="en-US" sz="2000" dirty="0" smtClean="0"/>
              <a:t>process when comparing different options, as well as for decision making purposes;  </a:t>
            </a:r>
          </a:p>
          <a:p>
            <a:pPr marL="457200" indent="-457200" algn="just">
              <a:buAutoNum type="alphaLcParenR"/>
            </a:pPr>
            <a:r>
              <a:rPr lang="en-US" sz="2000" dirty="0" smtClean="0"/>
              <a:t>Risk of loosing information – if only considering primary energy use and the green house effect potential, as it is demonstrated by the examples presented on thermal insulators and photovoltaics, considering that </a:t>
            </a:r>
            <a:r>
              <a:rPr lang="en-US" sz="2000" dirty="0"/>
              <a:t>other </a:t>
            </a:r>
            <a:r>
              <a:rPr lang="en-US" sz="2000" dirty="0" smtClean="0"/>
              <a:t>LC stages and other different impact categories also need to be analyzed.</a:t>
            </a:r>
            <a:endParaRPr lang="pt-PT" sz="2000" dirty="0">
              <a:solidFill>
                <a:schemeClr val="tx1">
                  <a:lumMod val="85000"/>
                  <a:lumOff val="15000"/>
                </a:schemeClr>
              </a:solidFill>
            </a:endParaRPr>
          </a:p>
        </p:txBody>
      </p:sp>
      <p:sp>
        <p:nvSpPr>
          <p:cNvPr id="38" name="TextBox 37"/>
          <p:cNvSpPr txBox="1"/>
          <p:nvPr/>
        </p:nvSpPr>
        <p:spPr>
          <a:xfrm>
            <a:off x="396256" y="20972635"/>
            <a:ext cx="10513168" cy="2862322"/>
          </a:xfrm>
          <a:prstGeom prst="rect">
            <a:avLst/>
          </a:prstGeom>
          <a:noFill/>
        </p:spPr>
        <p:txBody>
          <a:bodyPr wrap="square" rtlCol="0">
            <a:spAutoFit/>
          </a:bodyPr>
          <a:lstStyle/>
          <a:p>
            <a:pPr algn="just"/>
            <a:r>
              <a:rPr lang="en-US" sz="2000" b="1" dirty="0" smtClean="0"/>
              <a:t>3.3 </a:t>
            </a:r>
            <a:r>
              <a:rPr lang="en-US" sz="2000" b="1" dirty="0"/>
              <a:t>Q</a:t>
            </a:r>
            <a:r>
              <a:rPr lang="en-US" sz="2000" b="1" baseline="-25000" dirty="0"/>
              <a:t>2</a:t>
            </a:r>
            <a:r>
              <a:rPr lang="en-US" sz="2000" b="1" dirty="0"/>
              <a:t>: Are buildings always more environmentally sustainable </a:t>
            </a:r>
            <a:r>
              <a:rPr lang="en-US" sz="2000" b="1" dirty="0" smtClean="0"/>
              <a:t>when </a:t>
            </a:r>
            <a:r>
              <a:rPr lang="en-US" sz="2000" b="1" dirty="0"/>
              <a:t>improved by EE and RES solutions? </a:t>
            </a:r>
            <a:endParaRPr lang="en-US" sz="2000" dirty="0"/>
          </a:p>
          <a:p>
            <a:pPr algn="just"/>
            <a:r>
              <a:rPr lang="en-US" sz="2000" dirty="0" smtClean="0"/>
              <a:t>Need to consider the different design strategies </a:t>
            </a:r>
            <a:r>
              <a:rPr lang="en-US" sz="2000" dirty="0"/>
              <a:t>used to </a:t>
            </a:r>
            <a:r>
              <a:rPr lang="en-US" sz="2000" dirty="0" smtClean="0"/>
              <a:t>improve its </a:t>
            </a:r>
            <a:r>
              <a:rPr lang="en-US" sz="2000" dirty="0"/>
              <a:t>EE </a:t>
            </a:r>
            <a:r>
              <a:rPr lang="en-US" sz="2000" dirty="0" smtClean="0"/>
              <a:t>performance (e.g. envelope, </a:t>
            </a:r>
            <a:r>
              <a:rPr lang="en-US" sz="2000" dirty="0"/>
              <a:t>windows, </a:t>
            </a:r>
            <a:r>
              <a:rPr lang="en-US" sz="2000" dirty="0" smtClean="0"/>
              <a:t>passive </a:t>
            </a:r>
            <a:r>
              <a:rPr lang="en-US" sz="2000" dirty="0"/>
              <a:t>design solutions, </a:t>
            </a:r>
            <a:r>
              <a:rPr lang="en-US" sz="2000" dirty="0" smtClean="0"/>
              <a:t>lighting</a:t>
            </a:r>
            <a:r>
              <a:rPr lang="en-US" sz="2000" dirty="0"/>
              <a:t>, </a:t>
            </a:r>
            <a:r>
              <a:rPr lang="en-US" sz="2000" dirty="0" smtClean="0"/>
              <a:t>or power </a:t>
            </a:r>
            <a:r>
              <a:rPr lang="en-US" sz="2000" dirty="0"/>
              <a:t>use </a:t>
            </a:r>
            <a:r>
              <a:rPr lang="en-US" sz="2000" dirty="0" smtClean="0"/>
              <a:t>monitoring). </a:t>
            </a:r>
            <a:r>
              <a:rPr lang="en-US" sz="2000" dirty="0"/>
              <a:t>In addition, the RES options (solar water heating; PV systems) are the best in environmental terms, in order to answer to the energy supply equation within the building lifecycle – and in the use phase in particular</a:t>
            </a:r>
            <a:r>
              <a:rPr lang="en-US" sz="2000" dirty="0" smtClean="0"/>
              <a:t>. But is this always true? This question is addressed by focusing on two examples - thermal insulators (fig. 5) and photovoltaics use (fig. 3), and by reflecting on the relevancy of the identified impacts.   </a:t>
            </a:r>
            <a:endParaRPr lang="pt-PT" sz="2000" dirty="0">
              <a:solidFill>
                <a:schemeClr val="tx1">
                  <a:lumMod val="85000"/>
                  <a:lumOff val="15000"/>
                </a:schemeClr>
              </a:solidFill>
            </a:endParaRPr>
          </a:p>
          <a:p>
            <a:endParaRPr lang="pt-PT" sz="2000" dirty="0"/>
          </a:p>
        </p:txBody>
      </p:sp>
      <p:graphicFrame>
        <p:nvGraphicFramePr>
          <p:cNvPr id="42" name="Gráfico 4"/>
          <p:cNvGraphicFramePr>
            <a:graphicFrameLocks/>
          </p:cNvGraphicFramePr>
          <p:nvPr>
            <p:extLst>
              <p:ext uri="{D42A27DB-BD31-4B8C-83A1-F6EECF244321}">
                <p14:modId xmlns:p14="http://schemas.microsoft.com/office/powerpoint/2010/main" val="2270611122"/>
              </p:ext>
            </p:extLst>
          </p:nvPr>
        </p:nvGraphicFramePr>
        <p:xfrm>
          <a:off x="436701" y="26907010"/>
          <a:ext cx="3847987" cy="2247440"/>
        </p:xfrm>
        <a:graphic>
          <a:graphicData uri="http://schemas.openxmlformats.org/drawingml/2006/chart">
            <c:chart xmlns:c="http://schemas.openxmlformats.org/drawingml/2006/chart" xmlns:r="http://schemas.openxmlformats.org/officeDocument/2006/relationships" r:id="rId16"/>
          </a:graphicData>
        </a:graphic>
      </p:graphicFrame>
      <p:graphicFrame>
        <p:nvGraphicFramePr>
          <p:cNvPr id="43" name="Gráfico 6"/>
          <p:cNvGraphicFramePr>
            <a:graphicFrameLocks/>
          </p:cNvGraphicFramePr>
          <p:nvPr>
            <p:extLst>
              <p:ext uri="{D42A27DB-BD31-4B8C-83A1-F6EECF244321}">
                <p14:modId xmlns:p14="http://schemas.microsoft.com/office/powerpoint/2010/main" val="1189934148"/>
              </p:ext>
            </p:extLst>
          </p:nvPr>
        </p:nvGraphicFramePr>
        <p:xfrm>
          <a:off x="4174122" y="26775967"/>
          <a:ext cx="3740098" cy="2365510"/>
        </p:xfrm>
        <a:graphic>
          <a:graphicData uri="http://schemas.openxmlformats.org/drawingml/2006/chart">
            <c:chart xmlns:c="http://schemas.openxmlformats.org/drawingml/2006/chart" xmlns:r="http://schemas.openxmlformats.org/officeDocument/2006/relationships" r:id="rId17"/>
          </a:graphicData>
        </a:graphic>
      </p:graphicFrame>
      <p:graphicFrame>
        <p:nvGraphicFramePr>
          <p:cNvPr id="44" name="Gráfico 8"/>
          <p:cNvGraphicFramePr>
            <a:graphicFrameLocks/>
          </p:cNvGraphicFramePr>
          <p:nvPr>
            <p:extLst>
              <p:ext uri="{D42A27DB-BD31-4B8C-83A1-F6EECF244321}">
                <p14:modId xmlns:p14="http://schemas.microsoft.com/office/powerpoint/2010/main" val="388665715"/>
              </p:ext>
            </p:extLst>
          </p:nvPr>
        </p:nvGraphicFramePr>
        <p:xfrm>
          <a:off x="7758654" y="23610564"/>
          <a:ext cx="3503069" cy="5524501"/>
        </p:xfrm>
        <a:graphic>
          <a:graphicData uri="http://schemas.openxmlformats.org/drawingml/2006/chart">
            <c:chart xmlns:c="http://schemas.openxmlformats.org/drawingml/2006/chart" xmlns:r="http://schemas.openxmlformats.org/officeDocument/2006/relationships" r:id="rId18"/>
          </a:graphicData>
        </a:graphic>
      </p:graphicFrame>
      <p:sp>
        <p:nvSpPr>
          <p:cNvPr id="8" name="CaixaDeTexto 7"/>
          <p:cNvSpPr txBox="1"/>
          <p:nvPr/>
        </p:nvSpPr>
        <p:spPr>
          <a:xfrm>
            <a:off x="8821192" y="24591906"/>
            <a:ext cx="2160240" cy="1277273"/>
          </a:xfrm>
          <a:prstGeom prst="rect">
            <a:avLst/>
          </a:prstGeom>
          <a:solidFill>
            <a:schemeClr val="bg1"/>
          </a:solidFill>
        </p:spPr>
        <p:txBody>
          <a:bodyPr wrap="square" rtlCol="0">
            <a:spAutoFit/>
          </a:bodyPr>
          <a:lstStyle/>
          <a:p>
            <a:pPr algn="r"/>
            <a:r>
              <a:rPr lang="en-US" sz="1100" b="1" dirty="0" err="1"/>
              <a:t>Leca</a:t>
            </a:r>
            <a:r>
              <a:rPr lang="en-US" sz="1100" dirty="0"/>
              <a:t>® </a:t>
            </a:r>
            <a:r>
              <a:rPr lang="en-US" sz="1100" dirty="0" smtClean="0"/>
              <a:t>- lightweight </a:t>
            </a:r>
            <a:r>
              <a:rPr lang="en-US" sz="1100" dirty="0"/>
              <a:t>expanded </a:t>
            </a:r>
            <a:r>
              <a:rPr lang="en-US" sz="1100" dirty="0" smtClean="0"/>
              <a:t>clay</a:t>
            </a:r>
          </a:p>
          <a:p>
            <a:pPr algn="r"/>
            <a:r>
              <a:rPr lang="en-US" sz="1100" b="1" dirty="0" smtClean="0"/>
              <a:t>ICB </a:t>
            </a:r>
            <a:r>
              <a:rPr lang="en-US" sz="1100" dirty="0"/>
              <a:t>- </a:t>
            </a:r>
            <a:r>
              <a:rPr lang="en-US" sz="1100" dirty="0" smtClean="0"/>
              <a:t>expanded </a:t>
            </a:r>
            <a:r>
              <a:rPr lang="en-US" sz="1100" dirty="0"/>
              <a:t>Cork </a:t>
            </a:r>
            <a:r>
              <a:rPr lang="en-US" sz="1100" dirty="0" smtClean="0"/>
              <a:t>Agglomerate</a:t>
            </a:r>
          </a:p>
          <a:p>
            <a:pPr algn="r"/>
            <a:r>
              <a:rPr lang="en-US" sz="1100" b="1" dirty="0" smtClean="0"/>
              <a:t>SW</a:t>
            </a:r>
            <a:r>
              <a:rPr lang="en-US" sz="1100" dirty="0" smtClean="0"/>
              <a:t> – </a:t>
            </a:r>
            <a:r>
              <a:rPr lang="en-US" sz="1100" dirty="0" err="1" smtClean="0"/>
              <a:t>stonewool</a:t>
            </a:r>
            <a:endParaRPr lang="en-US" sz="1100" dirty="0" smtClean="0"/>
          </a:p>
          <a:p>
            <a:pPr algn="r"/>
            <a:r>
              <a:rPr lang="en-US" sz="1100" b="1" dirty="0" smtClean="0"/>
              <a:t>PUR</a:t>
            </a:r>
            <a:r>
              <a:rPr lang="en-US" sz="1100" dirty="0" smtClean="0"/>
              <a:t> – polyurethane</a:t>
            </a:r>
          </a:p>
          <a:p>
            <a:pPr algn="r"/>
            <a:r>
              <a:rPr lang="en-US" sz="1100" b="1" dirty="0" smtClean="0"/>
              <a:t>EPS - </a:t>
            </a:r>
            <a:r>
              <a:rPr lang="pt-PT" sz="1100" dirty="0" err="1"/>
              <a:t>e</a:t>
            </a:r>
            <a:r>
              <a:rPr lang="pt-PT" sz="1100" dirty="0" err="1" smtClean="0"/>
              <a:t>xpanded</a:t>
            </a:r>
            <a:r>
              <a:rPr lang="pt-PT" sz="1100" dirty="0" smtClean="0"/>
              <a:t> </a:t>
            </a:r>
            <a:r>
              <a:rPr lang="pt-PT" sz="1100" dirty="0" err="1" smtClean="0"/>
              <a:t>Polystyrene</a:t>
            </a:r>
            <a:endParaRPr lang="pt-PT" sz="1100" dirty="0" smtClean="0"/>
          </a:p>
          <a:p>
            <a:pPr algn="r"/>
            <a:r>
              <a:rPr lang="pt-PT" sz="1100" b="1" dirty="0" smtClean="0"/>
              <a:t>XPS - </a:t>
            </a:r>
            <a:r>
              <a:rPr lang="pt-PT" sz="1100" dirty="0" err="1"/>
              <a:t>extruded</a:t>
            </a:r>
            <a:r>
              <a:rPr lang="pt-PT" sz="1100" dirty="0"/>
              <a:t> </a:t>
            </a:r>
            <a:r>
              <a:rPr lang="pt-PT" sz="1100" dirty="0" err="1"/>
              <a:t>polystyrene</a:t>
            </a:r>
            <a:endParaRPr lang="en-US" sz="1100" dirty="0" smtClean="0"/>
          </a:p>
          <a:p>
            <a:pPr algn="r"/>
            <a:endParaRPr lang="pt-PT" sz="1100" dirty="0"/>
          </a:p>
        </p:txBody>
      </p:sp>
      <p:pic>
        <p:nvPicPr>
          <p:cNvPr id="40" name="Imagem 9"/>
          <p:cNvPicPr>
            <a:picLocks noChangeAspect="1"/>
          </p:cNvPicPr>
          <p:nvPr/>
        </p:nvPicPr>
        <p:blipFill rotWithShape="1">
          <a:blip r:embed="rId19" cstate="print">
            <a:extLst>
              <a:ext uri="{28A0092B-C50C-407E-A947-70E740481C1C}">
                <a14:useLocalDpi xmlns:a14="http://schemas.microsoft.com/office/drawing/2010/main" val="0"/>
              </a:ext>
            </a:extLst>
          </a:blip>
          <a:srcRect t="14587" b="15544"/>
          <a:stretch/>
        </p:blipFill>
        <p:spPr>
          <a:xfrm>
            <a:off x="12076765" y="1776814"/>
            <a:ext cx="8912799" cy="3498077"/>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830</TotalTime>
  <Words>1490</Words>
  <Application>Microsoft Office PowerPoint</Application>
  <PresentationFormat>Custom</PresentationFormat>
  <Paragraphs>69</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Tema de Office</vt:lpstr>
      <vt:lpstr>Beyond NZEB: Has LC thinking a meaningful use for an energy policy agenda?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Paper title</dc:title>
  <dc:creator>Comercial</dc:creator>
  <cp:lastModifiedBy>Paulo Partidário</cp:lastModifiedBy>
  <cp:revision>67</cp:revision>
  <cp:lastPrinted>2015-06-26T14:20:32Z</cp:lastPrinted>
  <dcterms:created xsi:type="dcterms:W3CDTF">2014-09-04T10:44:26Z</dcterms:created>
  <dcterms:modified xsi:type="dcterms:W3CDTF">2015-07-15T16:00:46Z</dcterms:modified>
</cp:coreProperties>
</file>